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6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3F9-088C-4571-AC03-28C7D4A3873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0D4-3B4B-4431-B848-EF53B27AEE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09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3F9-088C-4571-AC03-28C7D4A3873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0D4-3B4B-4431-B848-EF53B27AEE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240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3F9-088C-4571-AC03-28C7D4A3873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0D4-3B4B-4431-B848-EF53B27AEE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507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D42BC5-E750-4867-A5C5-A6C39649B3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A073206-77E9-4B2C-9BAD-7F71078527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DE45C40-4DC5-4366-B2D9-F32F91B2D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7D2DD-4710-4B1D-9705-943F1971F99F}" type="datetimeFigureOut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9B83D4-F476-4396-AFF4-E8AC74343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EC4DB9-0094-4918-B284-A22FAA4BF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ECABB-CC74-4A74-B2A6-C1B374B9AFB4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4323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B1CCE8-426D-42B9-BB4C-D38E68A55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C4C51B-5409-4897-9358-4C0D2F7EC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33D8479-BB3B-49C2-876F-CD36D4CBA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7D2DD-4710-4B1D-9705-943F1971F99F}" type="datetimeFigureOut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8DC397-F3EE-4355-BC9B-1148BF86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085CDD-63EB-43E3-A4B2-BA2DFFF2A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ECABB-CC74-4A74-B2A6-C1B374B9AFB4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45068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55E70C-5600-4CFB-97CD-0CD672869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BFBB175-9BBC-4B08-9D88-90C49B25F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DDA8733-674E-4F04-9C31-03507CAC4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7D2DD-4710-4B1D-9705-943F1971F99F}" type="datetimeFigureOut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357AA2-2AEA-4948-8503-32562DB68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BA42B4-0147-4885-A96A-601A647AF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ECABB-CC74-4A74-B2A6-C1B374B9AFB4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9383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37204-3348-4F1E-A46C-C3D4824FB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07C5959-89E4-4C57-A8B0-F6D142653E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822BA31-DC9A-407D-954B-4273E528C3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1BBD815-25E8-4349-8AB2-DBA4B42EB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7D2DD-4710-4B1D-9705-943F1971F99F}" type="datetimeFigureOut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BDE30E-4868-418A-B7BA-25C166CCD4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E685562-7FDC-4323-BB94-4F35E8CF4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ECABB-CC74-4A74-B2A6-C1B374B9AFB4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26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E31EFD-2AE1-4010-8634-1D377FA9C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CD645F-A68C-4F02-B5EC-7A3CFAB96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D95A71E-3F41-4174-A584-B205E18E5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226BB5A-C2D2-41DB-BDE8-880BE36D27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4C6DB3B-0F8A-45DF-9E61-CCBC5AD8D5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C4E7BF4-D290-4EA2-975E-01679B5E9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7D2DD-4710-4B1D-9705-943F1971F99F}" type="datetimeFigureOut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AC10E5D-EBD2-4D90-B95A-85837EB31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84FE363-337C-46BD-AB7D-0AD200299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ECABB-CC74-4A74-B2A6-C1B374B9AFB4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8171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57A32B-C74B-4AFF-8E75-B4FE0109B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41A0299-A43A-45E3-9449-459E66B98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7D2DD-4710-4B1D-9705-943F1971F99F}" type="datetimeFigureOut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CBF2D21-92A5-49FF-B06B-85E4FDE28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7F4AB1F-4461-4AA5-A962-40EB321E1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ECABB-CC74-4A74-B2A6-C1B374B9AFB4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5234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A5044D3-D192-4784-98EE-254C325E0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7D2DD-4710-4B1D-9705-943F1971F99F}" type="datetimeFigureOut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FC45E3D-8E01-4C70-BB11-0E136A39A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976F1BB-6A98-4E23-879E-D1E03D9ED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ECABB-CC74-4A74-B2A6-C1B374B9AFB4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91896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B7DE87-0FCE-46A2-ABF6-CC9B687CE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AA94E1-3AED-4CB4-BF70-6DCFDF5DF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08F37AC-7B17-4218-873C-1F5B504FD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51D03F3-39B2-4F27-8368-8C9B794AA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7D2DD-4710-4B1D-9705-943F1971F99F}" type="datetimeFigureOut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8E93F3B-A1F5-4003-943C-CC42266B7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39A2EA8-9DCE-4A4E-9EAF-6C3EE22E1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ECABB-CC74-4A74-B2A6-C1B374B9AFB4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352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3F9-088C-4571-AC03-28C7D4A3873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0D4-3B4B-4431-B848-EF53B27AEE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082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45FD22-3AD4-4A5E-8971-01DD82FDC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D1979FB-2BF2-412D-9FE5-42AD53D561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D1024EE-3F94-41F1-A8F9-F6CC8AF6F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F0552F-1063-4E26-AB43-EB141D5A2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7D2DD-4710-4B1D-9705-943F1971F99F}" type="datetimeFigureOut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43FF02-EB8E-45F4-8AB4-A44EF0C74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6344A5B-6E45-4DCC-8CA5-854F41D6D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ECABB-CC74-4A74-B2A6-C1B374B9AFB4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5290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B9F059-1A69-4844-826F-84690B436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D7F223E-2C50-4548-869B-A5C77D5B45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BC58BB-4FE2-43F8-B9FA-7F3A6CEE1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7D2DD-4710-4B1D-9705-943F1971F99F}" type="datetimeFigureOut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A47756-B5F6-4FFF-9CE6-419702CAD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E35F50-7CCC-4D36-B766-918FE4C5D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ECABB-CC74-4A74-B2A6-C1B374B9AFB4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70571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D9313B-1B42-4FE2-B13C-1DCEF6DE6B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A8FF1E-709D-4B97-94D7-BB5956024C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35A804-E0D5-4162-8C43-0A6965836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7D2DD-4710-4B1D-9705-943F1971F99F}" type="datetimeFigureOut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2AF543-7F8E-4353-AF60-47F3CADCA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E823280-BFA8-4D99-ADBC-745268258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ECABB-CC74-4A74-B2A6-C1B374B9AFB4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388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3F9-088C-4571-AC03-28C7D4A3873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0D4-3B4B-4431-B848-EF53B27AEE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083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3F9-088C-4571-AC03-28C7D4A3873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0D4-3B4B-4431-B848-EF53B27AEE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25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3F9-088C-4571-AC03-28C7D4A3873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0D4-3B4B-4431-B848-EF53B27AEE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00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3F9-088C-4571-AC03-28C7D4A3873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0D4-3B4B-4431-B848-EF53B27AEE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010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3F9-088C-4571-AC03-28C7D4A3873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0D4-3B4B-4431-B848-EF53B27AEE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28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3F9-088C-4571-AC03-28C7D4A3873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0D4-3B4B-4431-B848-EF53B27AEE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739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C73F9-088C-4571-AC03-28C7D4A3873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560D4-3B4B-4431-B848-EF53B27AEE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3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C73F9-088C-4571-AC03-28C7D4A3873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560D4-3B4B-4431-B848-EF53B27AEE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33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956B4CB-A95D-4F2A-A481-FB869D61B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0827DF-8D0C-493B-B364-CA887D796C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28D5DE1-1576-42CE-8976-758BD4A037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7D2DD-4710-4B1D-9705-943F1971F99F}" type="datetimeFigureOut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11/8/2026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B394541-2990-4EA4-99FA-0DCE162A74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4CB9B6-E36C-4360-9065-62261530FE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43ECABB-CC74-4A74-B2A6-C1B374B9AFB4}" type="slidenum">
              <a:rPr kumimoji="0" lang="es-A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endParaRPr kumimoji="0" lang="es-A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3354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l_fi" descr="http://www.idukay.edu.ar/dante/wp-content/uploads/2009/06/e_unlar4.gif">
            <a:extLst>
              <a:ext uri="{FF2B5EF4-FFF2-40B4-BE49-F238E27FC236}">
                <a16:creationId xmlns:a16="http://schemas.microsoft.com/office/drawing/2014/main" id="{C9844716-88AC-4A29-A1A3-BF7BC3B8BE1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650" y="549276"/>
            <a:ext cx="7416800" cy="6308725"/>
          </a:xfrm>
        </p:spPr>
      </p:pic>
      <p:sp>
        <p:nvSpPr>
          <p:cNvPr id="2051" name="3 Título">
            <a:extLst>
              <a:ext uri="{FF2B5EF4-FFF2-40B4-BE49-F238E27FC236}">
                <a16:creationId xmlns:a16="http://schemas.microsoft.com/office/drawing/2014/main" id="{5F0C35B4-FC6C-4781-AC3B-56C751590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9" y="1"/>
            <a:ext cx="10737668" cy="10525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AR" altLang="es-AR" dirty="0" smtClean="0">
                <a:latin typeface="Berlin Sans FB Demi" panose="020E0802020502020306" pitchFamily="34" charset="0"/>
              </a:rPr>
              <a:t>CONTRATOS EMPRESARIALES MODERNOS</a:t>
            </a:r>
            <a:endParaRPr lang="es-AR" altLang="es-AR" dirty="0">
              <a:latin typeface="Berlin Sans FB Demi" panose="020E0802020502020306" pitchFamily="34" charset="0"/>
            </a:endParaRPr>
          </a:p>
        </p:txBody>
      </p:sp>
      <p:sp>
        <p:nvSpPr>
          <p:cNvPr id="5" name="4 CuadroTexto">
            <a:extLst>
              <a:ext uri="{FF2B5EF4-FFF2-40B4-BE49-F238E27FC236}">
                <a16:creationId xmlns:a16="http://schemas.microsoft.com/office/drawing/2014/main" id="{D93F6596-E810-4CD0-86A2-64E121965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2368" y="5279027"/>
            <a:ext cx="30972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alt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Prof. </a:t>
            </a:r>
            <a:r>
              <a:rPr kumimoji="0" lang="es-AR" altLang="es-A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Mg. Ab. </a:t>
            </a:r>
            <a:r>
              <a:rPr kumimoji="0" lang="es-AR" altLang="es-A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Nadime</a:t>
            </a:r>
            <a:r>
              <a:rPr kumimoji="0" lang="es-AR" altLang="es-A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  <a:r>
              <a:rPr kumimoji="0" lang="es-AR" alt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Sufán</a:t>
            </a:r>
            <a:endParaRPr kumimoji="0" lang="es-AR" altLang="es-A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altLang="es-A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C.</a:t>
            </a:r>
            <a:r>
              <a:rPr kumimoji="0" lang="es-AR" altLang="es-AR" sz="1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E. M.</a:t>
            </a:r>
            <a:endParaRPr kumimoji="0" lang="es-AR" altLang="es-A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altLang="es-A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C. p. - Abogacía</a:t>
            </a:r>
            <a:endParaRPr kumimoji="0" lang="es-AR" altLang="es-A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AR" altLang="es-A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U.N.La.R</a:t>
            </a:r>
            <a:r>
              <a:rPr kumimoji="0" lang="es-AR" altLang="es-A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838061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615926"/>
            <a:ext cx="9144000" cy="1044062"/>
          </a:xfrm>
        </p:spPr>
        <p:txBody>
          <a:bodyPr/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EL CONTRATO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79828" y="2124930"/>
            <a:ext cx="11507372" cy="4444681"/>
          </a:xfrm>
        </p:spPr>
        <p:txBody>
          <a:bodyPr>
            <a:normAutofit/>
          </a:bodyPr>
          <a:lstStyle/>
          <a:p>
            <a:r>
              <a:rPr lang="es-ES" sz="3200" b="1" dirty="0" smtClean="0"/>
              <a:t>CONTRATO: definición. Artículo 957 </a:t>
            </a:r>
            <a:r>
              <a:rPr lang="es-ES" sz="3200" b="1" dirty="0" err="1" smtClean="0"/>
              <a:t>CCyCN</a:t>
            </a:r>
            <a:endParaRPr lang="es-ES" sz="3200" b="1" dirty="0" smtClean="0"/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ym typeface="Wingdings 2" panose="05020102010507070707" pitchFamily="18" charset="2"/>
              </a:rPr>
              <a:t>Es un acto jurídico celebrado entre 2 o + “partes”.</a:t>
            </a: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ym typeface="Wingdings 2" panose="05020102010507070707" pitchFamily="18" charset="2"/>
              </a:rPr>
              <a:t>Su función consiste en la regulación de relaciones jurídicas.</a:t>
            </a: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200" dirty="0">
                <a:sym typeface="Wingdings 2" panose="05020102010507070707" pitchFamily="18" charset="2"/>
              </a:rPr>
              <a:t> </a:t>
            </a:r>
            <a:r>
              <a:rPr lang="es-ES" sz="3200" i="1" dirty="0" smtClean="0">
                <a:sym typeface="Wingdings 2" panose="05020102010507070707" pitchFamily="18" charset="2"/>
              </a:rPr>
              <a:t>Crear, regular, modificar, transferir o extinguir </a:t>
            </a:r>
            <a:r>
              <a:rPr lang="es-ES" sz="3200" dirty="0" smtClean="0">
                <a:sym typeface="Wingdings 2" panose="05020102010507070707" pitchFamily="18" charset="2"/>
              </a:rPr>
              <a:t>relaciones jurídicas patrimoniales.</a:t>
            </a: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ym typeface="Wingdings 2" panose="05020102010507070707" pitchFamily="18" charset="2"/>
              </a:rPr>
              <a:t>Las partes deben ostentar intereses opuestos.</a:t>
            </a: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ym typeface="Wingdings 2" panose="05020102010507070707" pitchFamily="18" charset="2"/>
              </a:rPr>
              <a:t>Requiere: consentimiento declarado y patrimonialidad de su objeto (Art. 1003)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08614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615926"/>
            <a:ext cx="9144000" cy="1044062"/>
          </a:xfrm>
        </p:spPr>
        <p:txBody>
          <a:bodyPr/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EL CONTRATO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79828" y="2124930"/>
            <a:ext cx="11507372" cy="4444681"/>
          </a:xfrm>
        </p:spPr>
        <p:txBody>
          <a:bodyPr>
            <a:normAutofit/>
          </a:bodyPr>
          <a:lstStyle/>
          <a:p>
            <a:r>
              <a:rPr lang="es-ES" sz="3600" b="1" dirty="0" smtClean="0"/>
              <a:t>CONTRATO: requisitos de existencia</a:t>
            </a: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600" dirty="0" smtClean="0">
                <a:sym typeface="Wingdings 2" panose="05020102010507070707" pitchFamily="18" charset="2"/>
              </a:rPr>
              <a:t>2 o + </a:t>
            </a:r>
            <a:r>
              <a:rPr lang="es-ES" sz="3600" dirty="0" err="1" smtClean="0">
                <a:sym typeface="Wingdings 2" panose="05020102010507070707" pitchFamily="18" charset="2"/>
              </a:rPr>
              <a:t>pasrtes</a:t>
            </a:r>
            <a:r>
              <a:rPr lang="es-ES" sz="3600" dirty="0" smtClean="0">
                <a:sym typeface="Wingdings 2" panose="05020102010507070707" pitchFamily="18" charset="2"/>
              </a:rPr>
              <a:t> (sujetos).</a:t>
            </a: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600" dirty="0" smtClean="0">
                <a:sym typeface="Wingdings 2" panose="05020102010507070707" pitchFamily="18" charset="2"/>
              </a:rPr>
              <a:t>Manifiestan su “consentimiento” (el acuerdo).</a:t>
            </a: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600" dirty="0" smtClean="0">
                <a:sym typeface="Wingdings 2" panose="05020102010507070707" pitchFamily="18" charset="2"/>
              </a:rPr>
              <a:t>Dirigida a: c</a:t>
            </a:r>
            <a:r>
              <a:rPr lang="es-ES" sz="3600" i="1" dirty="0" smtClean="0">
                <a:sym typeface="Wingdings 2" panose="05020102010507070707" pitchFamily="18" charset="2"/>
              </a:rPr>
              <a:t>rear, regular, modificar, transferir o extinguir </a:t>
            </a:r>
            <a:r>
              <a:rPr lang="es-ES" sz="3600" dirty="0" smtClean="0">
                <a:sym typeface="Wingdings 2" panose="05020102010507070707" pitchFamily="18" charset="2"/>
              </a:rPr>
              <a:t>relaciones jurídicas patrimoniales (contenido).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81414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615926"/>
            <a:ext cx="9144000" cy="1044062"/>
          </a:xfrm>
        </p:spPr>
        <p:txBody>
          <a:bodyPr/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EL CONTRATO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79828" y="2124930"/>
            <a:ext cx="11507372" cy="4444681"/>
          </a:xfrm>
        </p:spPr>
        <p:txBody>
          <a:bodyPr>
            <a:normAutofit lnSpcReduction="10000"/>
          </a:bodyPr>
          <a:lstStyle/>
          <a:p>
            <a:r>
              <a:rPr lang="es-ES" sz="3200" b="1" dirty="0" smtClean="0"/>
              <a:t>CONTRATO – CONVENCIÓN - PACTO</a:t>
            </a: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ym typeface="Wingdings 2" panose="05020102010507070707" pitchFamily="18" charset="2"/>
              </a:rPr>
              <a:t>CONVENCIÓN: </a:t>
            </a:r>
            <a:r>
              <a:rPr lang="es-ES" sz="3200" i="1" dirty="0" err="1" smtClean="0">
                <a:sym typeface="Wingdings 2" panose="05020102010507070707" pitchFamily="18" charset="2"/>
              </a:rPr>
              <a:t>conveniere</a:t>
            </a:r>
            <a:r>
              <a:rPr lang="es-ES" sz="3200" dirty="0" smtClean="0">
                <a:sym typeface="Wingdings 2" panose="05020102010507070707" pitchFamily="18" charset="2"/>
              </a:rPr>
              <a:t>, venir juntos. Género a toda especie de acto o negocio jurídico bilateral patrimonial o familiar.</a:t>
            </a:r>
          </a:p>
          <a:p>
            <a:pPr marL="342900" indent="-342900" algn="l">
              <a:buFont typeface="Wingdings 2" panose="05020102010507070707" pitchFamily="18" charset="2"/>
              <a:buChar char="E"/>
            </a:pPr>
            <a:endParaRPr lang="es-ES" sz="3200" dirty="0" smtClean="0">
              <a:sym typeface="Wingdings 2" panose="05020102010507070707" pitchFamily="18" charset="2"/>
            </a:endParaRP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ym typeface="Wingdings 2" panose="05020102010507070707" pitchFamily="18" charset="2"/>
              </a:rPr>
              <a:t>CONTRATO: </a:t>
            </a:r>
            <a:r>
              <a:rPr lang="es-ES" sz="3200" i="1" dirty="0" err="1" smtClean="0">
                <a:sym typeface="Wingdings 2" panose="05020102010507070707" pitchFamily="18" charset="2"/>
              </a:rPr>
              <a:t>contractus</a:t>
            </a:r>
            <a:r>
              <a:rPr lang="es-ES" sz="3200" i="1" dirty="0" smtClean="0">
                <a:sym typeface="Wingdings 2" panose="05020102010507070707" pitchFamily="18" charset="2"/>
              </a:rPr>
              <a:t>. Unir, estrechar, contraer. Exclusivo a las relaciones jurídicas </a:t>
            </a:r>
            <a:r>
              <a:rPr lang="es-ES" sz="3200" i="1" dirty="0" err="1" smtClean="0">
                <a:sym typeface="Wingdings 2" panose="05020102010507070707" pitchFamily="18" charset="2"/>
              </a:rPr>
              <a:t>creditorias</a:t>
            </a:r>
            <a:r>
              <a:rPr lang="es-ES" sz="3200" i="1" dirty="0" smtClean="0">
                <a:sym typeface="Wingdings 2" panose="05020102010507070707" pitchFamily="18" charset="2"/>
              </a:rPr>
              <a:t> </a:t>
            </a:r>
            <a:r>
              <a:rPr lang="es-ES" sz="3200" dirty="0" smtClean="0">
                <a:sym typeface="Wingdings 2" panose="05020102010507070707" pitchFamily="18" charset="2"/>
              </a:rPr>
              <a:t>u obligacionales.</a:t>
            </a:r>
          </a:p>
          <a:p>
            <a:pPr marL="342900" indent="-342900" algn="l">
              <a:buFont typeface="Wingdings 2" panose="05020102010507070707" pitchFamily="18" charset="2"/>
              <a:buChar char="E"/>
            </a:pPr>
            <a:endParaRPr lang="es-ES" sz="3200" dirty="0" smtClean="0">
              <a:sym typeface="Wingdings 2" panose="05020102010507070707" pitchFamily="18" charset="2"/>
            </a:endParaRP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ym typeface="Wingdings 2" panose="05020102010507070707" pitchFamily="18" charset="2"/>
              </a:rPr>
              <a:t>PACTO: </a:t>
            </a:r>
            <a:r>
              <a:rPr lang="es-ES" sz="3200" i="1" dirty="0" err="1" smtClean="0">
                <a:sym typeface="Wingdings 2" panose="05020102010507070707" pitchFamily="18" charset="2"/>
              </a:rPr>
              <a:t>pactum</a:t>
            </a:r>
            <a:r>
              <a:rPr lang="es-ES" sz="3200" i="1" dirty="0" smtClean="0">
                <a:sym typeface="Wingdings 2" panose="05020102010507070707" pitchFamily="18" charset="2"/>
              </a:rPr>
              <a:t> o </a:t>
            </a:r>
            <a:r>
              <a:rPr lang="es-ES" sz="3200" i="1" dirty="0" err="1" smtClean="0">
                <a:sym typeface="Wingdings 2" panose="05020102010507070707" pitchFamily="18" charset="2"/>
              </a:rPr>
              <a:t>pactio</a:t>
            </a:r>
            <a:r>
              <a:rPr lang="es-ES" sz="3200" dirty="0" smtClean="0">
                <a:sym typeface="Wingdings 2" panose="05020102010507070707" pitchFamily="18" charset="2"/>
              </a:rPr>
              <a:t>. Ponerse de acuerdo. Clausula o acuerdo secundario.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28864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78302"/>
            <a:ext cx="9144000" cy="1044062"/>
          </a:xfrm>
        </p:spPr>
        <p:txBody>
          <a:bodyPr/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EL CONTRATO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42314" y="1519311"/>
            <a:ext cx="11507372" cy="5570806"/>
          </a:xfrm>
        </p:spPr>
        <p:txBody>
          <a:bodyPr>
            <a:normAutofit/>
          </a:bodyPr>
          <a:lstStyle/>
          <a:p>
            <a:r>
              <a:rPr lang="es-ES" sz="3200" b="1" dirty="0" smtClean="0"/>
              <a:t>CONTRATO: elementos constitutivos de la definición</a:t>
            </a: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ym typeface="Wingdings 2" panose="05020102010507070707" pitchFamily="18" charset="2"/>
              </a:rPr>
              <a:t>Pluralidad de “partes”.</a:t>
            </a: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ym typeface="Wingdings 2" panose="05020102010507070707" pitchFamily="18" charset="2"/>
              </a:rPr>
              <a:t>El consentimiento.</a:t>
            </a:r>
          </a:p>
          <a:p>
            <a:r>
              <a:rPr lang="es-ES" sz="3200" dirty="0">
                <a:sym typeface="Wingdings 2" panose="05020102010507070707" pitchFamily="18" charset="2"/>
              </a:rPr>
              <a:t> </a:t>
            </a:r>
            <a:r>
              <a:rPr lang="es-ES" sz="3200" u="sng" dirty="0" smtClean="0">
                <a:sym typeface="Wingdings 2" panose="05020102010507070707" pitchFamily="18" charset="2"/>
              </a:rPr>
              <a:t>LA AUTONOMIA</a:t>
            </a: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ym typeface="Wingdings 2" panose="05020102010507070707" pitchFamily="18" charset="2"/>
              </a:rPr>
              <a:t>Libertad de las partes para regir sus intereses.</a:t>
            </a: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ym typeface="Wingdings 2" panose="05020102010507070707" pitchFamily="18" charset="2"/>
              </a:rPr>
              <a:t>Las partes son “libres” para contratar.</a:t>
            </a: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ym typeface="Wingdings 2" panose="05020102010507070707" pitchFamily="18" charset="2"/>
              </a:rPr>
              <a:t>Distinto a la contratación coactiva o contrato impuesto.</a:t>
            </a:r>
          </a:p>
          <a:p>
            <a:r>
              <a:rPr lang="es-ES" sz="3200" dirty="0" smtClean="0">
                <a:sym typeface="Wingdings 2" panose="05020102010507070707" pitchFamily="18" charset="2"/>
              </a:rPr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475645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615926"/>
            <a:ext cx="9144000" cy="1044062"/>
          </a:xfrm>
        </p:spPr>
        <p:txBody>
          <a:bodyPr/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EL CONTRATO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4235" y="1659988"/>
            <a:ext cx="11507372" cy="4444681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s-ES" sz="3200" b="1" dirty="0" smtClean="0">
                <a:solidFill>
                  <a:prstClr val="black"/>
                </a:solidFill>
                <a:sym typeface="Wingdings 2" panose="05020102010507070707" pitchFamily="18" charset="2"/>
              </a:rPr>
              <a:t>LIBERTAD </a:t>
            </a:r>
            <a:r>
              <a:rPr lang="es-ES" sz="3200" b="1" dirty="0">
                <a:solidFill>
                  <a:prstClr val="black"/>
                </a:solidFill>
                <a:sym typeface="Wingdings 2" panose="05020102010507070707" pitchFamily="18" charset="2"/>
              </a:rPr>
              <a:t>CONTRACTUAL Y SUS </a:t>
            </a:r>
            <a:r>
              <a:rPr lang="es-ES" sz="3200" b="1" dirty="0" smtClean="0">
                <a:solidFill>
                  <a:prstClr val="black"/>
                </a:solidFill>
                <a:sym typeface="Wingdings 2" panose="05020102010507070707" pitchFamily="18" charset="2"/>
              </a:rPr>
              <a:t>LÍMITES</a:t>
            </a:r>
          </a:p>
          <a:p>
            <a:pPr lvl="0"/>
            <a:endParaRPr lang="es-ES" sz="3200" b="1" dirty="0">
              <a:solidFill>
                <a:prstClr val="black"/>
              </a:solidFill>
              <a:sym typeface="Wingdings 2" panose="05020102010507070707" pitchFamily="18" charset="2"/>
            </a:endParaRPr>
          </a:p>
          <a:p>
            <a:pPr marL="342900" lvl="0" indent="-342900" algn="l">
              <a:buFont typeface="Wingdings 2" panose="05020102010507070707" pitchFamily="18" charset="2"/>
              <a:buChar char="E"/>
            </a:pPr>
            <a:r>
              <a:rPr lang="es-ES" sz="3200" dirty="0">
                <a:solidFill>
                  <a:prstClr val="black"/>
                </a:solidFill>
                <a:sym typeface="Wingdings 2" panose="05020102010507070707" pitchFamily="18" charset="2"/>
              </a:rPr>
              <a:t>Artículo 958 </a:t>
            </a:r>
            <a:r>
              <a:rPr lang="es-ES" sz="3200" dirty="0" err="1" smtClean="0">
                <a:solidFill>
                  <a:prstClr val="black"/>
                </a:solidFill>
                <a:sym typeface="Wingdings 2" panose="05020102010507070707" pitchFamily="18" charset="2"/>
              </a:rPr>
              <a:t>CCyCN</a:t>
            </a:r>
            <a:endParaRPr lang="es-ES" sz="3200" dirty="0" smtClean="0">
              <a:solidFill>
                <a:prstClr val="black"/>
              </a:solidFill>
              <a:sym typeface="Wingdings 2" panose="05020102010507070707" pitchFamily="18" charset="2"/>
            </a:endParaRPr>
          </a:p>
          <a:p>
            <a:pPr lvl="0"/>
            <a:r>
              <a:rPr lang="es-ES" sz="3200" b="1" dirty="0" smtClean="0">
                <a:solidFill>
                  <a:prstClr val="black"/>
                </a:solidFill>
                <a:sym typeface="Wingdings 2" panose="05020102010507070707" pitchFamily="18" charset="2"/>
              </a:rPr>
              <a:t>LIMITES</a:t>
            </a:r>
            <a:endParaRPr lang="en-US" sz="3200" b="1" dirty="0">
              <a:solidFill>
                <a:prstClr val="black"/>
              </a:solidFill>
            </a:endParaRP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ym typeface="Wingdings 2" panose="05020102010507070707" pitchFamily="18" charset="2"/>
              </a:rPr>
              <a:t>NORMAS IMPERATIVAS: Art. 962.</a:t>
            </a:r>
          </a:p>
          <a:p>
            <a:pPr marL="342900" indent="-342900" algn="l">
              <a:buFont typeface="Wingdings 2" panose="05020102010507070707" pitchFamily="18" charset="2"/>
              <a:buChar char="E"/>
            </a:pPr>
            <a:endParaRPr lang="es-ES" sz="3200" dirty="0" smtClean="0">
              <a:sym typeface="Wingdings 2" panose="05020102010507070707" pitchFamily="18" charset="2"/>
            </a:endParaRP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ym typeface="Wingdings 2" panose="05020102010507070707" pitchFamily="18" charset="2"/>
              </a:rPr>
              <a:t>ORDEN PÚBLICO: Art. 12.</a:t>
            </a:r>
          </a:p>
          <a:p>
            <a:pPr algn="l"/>
            <a:endParaRPr lang="es-ES" sz="3200" dirty="0" smtClean="0">
              <a:sym typeface="Wingdings 2" panose="05020102010507070707" pitchFamily="18" charset="2"/>
            </a:endParaRP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ym typeface="Wingdings 2" panose="05020102010507070707" pitchFamily="18" charset="2"/>
              </a:rPr>
              <a:t>LAS BUENAS COSTUMBRES: impedir que la libertad </a:t>
            </a:r>
            <a:r>
              <a:rPr lang="es-ES" sz="3200" dirty="0" err="1" smtClean="0">
                <a:sym typeface="Wingdings 2" panose="05020102010507070707" pitchFamily="18" charset="2"/>
              </a:rPr>
              <a:t>contactual</a:t>
            </a:r>
            <a:r>
              <a:rPr lang="es-ES" sz="3200" dirty="0" smtClean="0">
                <a:sym typeface="Wingdings 2" panose="05020102010507070707" pitchFamily="18" charset="2"/>
              </a:rPr>
              <a:t> sea puesta al servicio de lo inmoral.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70029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38068" y="306437"/>
            <a:ext cx="9144000" cy="1044062"/>
          </a:xfrm>
        </p:spPr>
        <p:txBody>
          <a:bodyPr/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EL CONTRATO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4235" y="1659988"/>
            <a:ext cx="11507372" cy="4444681"/>
          </a:xfrm>
        </p:spPr>
        <p:txBody>
          <a:bodyPr>
            <a:normAutofit/>
          </a:bodyPr>
          <a:lstStyle/>
          <a:p>
            <a:pPr lvl="0"/>
            <a:r>
              <a:rPr lang="es-ES" sz="3200" b="1" dirty="0" smtClean="0">
                <a:solidFill>
                  <a:prstClr val="black"/>
                </a:solidFill>
                <a:sym typeface="Wingdings 2" panose="05020102010507070707" pitchFamily="18" charset="2"/>
              </a:rPr>
              <a:t>LA FUERZA OBLIGATORIA DEL CONTRATO</a:t>
            </a:r>
            <a:endParaRPr lang="es-ES" sz="3200" b="1" dirty="0">
              <a:solidFill>
                <a:prstClr val="black"/>
              </a:solidFill>
              <a:sym typeface="Wingdings 2" panose="05020102010507070707" pitchFamily="18" charset="2"/>
            </a:endParaRPr>
          </a:p>
          <a:p>
            <a:pPr marL="342900" lvl="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olidFill>
                  <a:prstClr val="black"/>
                </a:solidFill>
                <a:sym typeface="Wingdings 2" panose="05020102010507070707" pitchFamily="18" charset="2"/>
              </a:rPr>
              <a:t>Completa a la autonomía de la libertad. Artículo 959 </a:t>
            </a:r>
            <a:r>
              <a:rPr lang="es-ES" sz="3200" dirty="0" err="1" smtClean="0">
                <a:solidFill>
                  <a:prstClr val="black"/>
                </a:solidFill>
                <a:sym typeface="Wingdings 2" panose="05020102010507070707" pitchFamily="18" charset="2"/>
              </a:rPr>
              <a:t>CCyCN</a:t>
            </a:r>
            <a:endParaRPr lang="es-ES" sz="3200" dirty="0" smtClean="0">
              <a:solidFill>
                <a:prstClr val="black"/>
              </a:solidFill>
              <a:sym typeface="Wingdings 2" panose="05020102010507070707" pitchFamily="18" charset="2"/>
            </a:endParaRPr>
          </a:p>
          <a:p>
            <a:pPr marL="342900" lvl="0" indent="-342900" algn="l">
              <a:buFont typeface="Wingdings 2" panose="05020102010507070707" pitchFamily="18" charset="2"/>
              <a:buChar char="E"/>
            </a:pPr>
            <a:r>
              <a:rPr lang="es-ES" sz="3200" i="1" dirty="0" smtClean="0">
                <a:solidFill>
                  <a:prstClr val="black"/>
                </a:solidFill>
                <a:sym typeface="Wingdings 2" panose="05020102010507070707" pitchFamily="18" charset="2"/>
              </a:rPr>
              <a:t>Pacta </a:t>
            </a:r>
            <a:r>
              <a:rPr lang="es-ES" sz="3200" i="1" dirty="0" err="1" smtClean="0">
                <a:solidFill>
                  <a:prstClr val="black"/>
                </a:solidFill>
                <a:sym typeface="Wingdings 2" panose="05020102010507070707" pitchFamily="18" charset="2"/>
              </a:rPr>
              <a:t>sunt</a:t>
            </a:r>
            <a:r>
              <a:rPr lang="es-ES" sz="3200" i="1" dirty="0" smtClean="0">
                <a:solidFill>
                  <a:prstClr val="black"/>
                </a:solidFill>
                <a:sym typeface="Wingdings 2" panose="05020102010507070707" pitchFamily="18" charset="2"/>
              </a:rPr>
              <a:t> </a:t>
            </a:r>
            <a:r>
              <a:rPr lang="es-ES" sz="3200" i="1" dirty="0" err="1" smtClean="0">
                <a:solidFill>
                  <a:prstClr val="black"/>
                </a:solidFill>
                <a:sym typeface="Wingdings 2" panose="05020102010507070707" pitchFamily="18" charset="2"/>
              </a:rPr>
              <a:t>servanda</a:t>
            </a:r>
            <a:endParaRPr lang="es-ES" sz="3200" i="1" dirty="0" smtClean="0">
              <a:solidFill>
                <a:prstClr val="black"/>
              </a:solidFill>
              <a:sym typeface="Wingdings 2" panose="05020102010507070707" pitchFamily="18" charset="2"/>
            </a:endParaRPr>
          </a:p>
          <a:p>
            <a:pPr lvl="0"/>
            <a:endParaRPr lang="es-ES" sz="3200" b="1" dirty="0" smtClean="0">
              <a:solidFill>
                <a:prstClr val="black"/>
              </a:solidFill>
              <a:sym typeface="Wingdings 2" panose="05020102010507070707" pitchFamily="18" charset="2"/>
            </a:endParaRPr>
          </a:p>
          <a:p>
            <a:pPr lvl="0"/>
            <a:r>
              <a:rPr lang="es-ES" sz="3200" b="1" dirty="0" smtClean="0">
                <a:solidFill>
                  <a:prstClr val="black"/>
                </a:solidFill>
                <a:sym typeface="Wingdings 2" panose="05020102010507070707" pitchFamily="18" charset="2"/>
              </a:rPr>
              <a:t>FACULTADES DE LOS JUECES</a:t>
            </a:r>
            <a:endParaRPr lang="en-US" sz="3200" b="1" dirty="0">
              <a:solidFill>
                <a:prstClr val="black"/>
              </a:solidFill>
            </a:endParaRPr>
          </a:p>
          <a:p>
            <a:pPr marL="34290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ym typeface="Wingdings 2" panose="05020102010507070707" pitchFamily="18" charset="2"/>
              </a:rPr>
              <a:t>Art. 960.</a:t>
            </a:r>
          </a:p>
        </p:txBody>
      </p:sp>
    </p:spTree>
    <p:extLst>
      <p:ext uri="{BB962C8B-B14F-4D97-AF65-F5344CB8AC3E}">
        <p14:creationId xmlns:p14="http://schemas.microsoft.com/office/powerpoint/2010/main" val="606900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38068" y="306437"/>
            <a:ext cx="9144000" cy="1044062"/>
          </a:xfrm>
        </p:spPr>
        <p:txBody>
          <a:bodyPr/>
          <a:lstStyle/>
          <a:p>
            <a:r>
              <a:rPr lang="es-ES" b="1" dirty="0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EL CONTRATO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4235" y="1659988"/>
            <a:ext cx="11507372" cy="4444681"/>
          </a:xfrm>
        </p:spPr>
        <p:txBody>
          <a:bodyPr>
            <a:normAutofit/>
          </a:bodyPr>
          <a:lstStyle/>
          <a:p>
            <a:pPr lvl="0"/>
            <a:r>
              <a:rPr lang="es-ES" sz="3200" b="1" dirty="0" smtClean="0">
                <a:solidFill>
                  <a:prstClr val="black"/>
                </a:solidFill>
                <a:sym typeface="Wingdings 2" panose="05020102010507070707" pitchFamily="18" charset="2"/>
              </a:rPr>
              <a:t>FORMALIDAD DE LOS CONTRATOS</a:t>
            </a:r>
            <a:endParaRPr lang="es-ES" sz="3200" b="1" dirty="0">
              <a:solidFill>
                <a:prstClr val="black"/>
              </a:solidFill>
              <a:sym typeface="Wingdings 2" panose="05020102010507070707" pitchFamily="18" charset="2"/>
            </a:endParaRPr>
          </a:p>
          <a:p>
            <a:pPr marL="342900" lvl="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olidFill>
                  <a:prstClr val="black"/>
                </a:solidFill>
                <a:sym typeface="Wingdings 2" panose="05020102010507070707" pitchFamily="18" charset="2"/>
              </a:rPr>
              <a:t>Libertad de formas. Artículo 1015 </a:t>
            </a:r>
          </a:p>
          <a:p>
            <a:pPr marL="342900" lvl="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olidFill>
                  <a:prstClr val="black"/>
                </a:solidFill>
                <a:sym typeface="Wingdings 2" panose="05020102010507070707" pitchFamily="18" charset="2"/>
              </a:rPr>
              <a:t>Por escritura pública. Artículo 1017 </a:t>
            </a:r>
            <a:r>
              <a:rPr lang="es-ES" sz="3200" dirty="0" err="1" smtClean="0">
                <a:solidFill>
                  <a:prstClr val="black"/>
                </a:solidFill>
                <a:sym typeface="Wingdings 2" panose="05020102010507070707" pitchFamily="18" charset="2"/>
              </a:rPr>
              <a:t>CCyCN</a:t>
            </a:r>
            <a:endParaRPr lang="es-ES" sz="3200" dirty="0" smtClean="0">
              <a:solidFill>
                <a:prstClr val="black"/>
              </a:solidFill>
              <a:sym typeface="Wingdings 2" panose="05020102010507070707" pitchFamily="18" charset="2"/>
            </a:endParaRPr>
          </a:p>
          <a:p>
            <a:pPr lvl="0"/>
            <a:r>
              <a:rPr lang="es-ES" sz="3200" dirty="0" smtClean="0">
                <a:solidFill>
                  <a:prstClr val="black"/>
                </a:solidFill>
                <a:sym typeface="Wingdings 2" panose="05020102010507070707" pitchFamily="18" charset="2"/>
              </a:rPr>
              <a:t>PRUEBA</a:t>
            </a:r>
          </a:p>
          <a:p>
            <a:pPr marL="342900" lvl="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olidFill>
                  <a:prstClr val="black"/>
                </a:solidFill>
                <a:sym typeface="Wingdings 2" panose="05020102010507070707" pitchFamily="18" charset="2"/>
              </a:rPr>
              <a:t>Probar: actividad del espíritu dirigida a la verificación de los hechos.</a:t>
            </a:r>
          </a:p>
          <a:p>
            <a:pPr marL="342900" lvl="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olidFill>
                  <a:prstClr val="black"/>
                </a:solidFill>
                <a:sym typeface="Wingdings 2" panose="05020102010507070707" pitchFamily="18" charset="2"/>
              </a:rPr>
              <a:t>Objeto de la prueba: los hechos que las partes invocan.</a:t>
            </a:r>
          </a:p>
          <a:p>
            <a:pPr marL="342900" lvl="0" indent="-342900" algn="l">
              <a:buFont typeface="Wingdings 2" panose="05020102010507070707" pitchFamily="18" charset="2"/>
              <a:buChar char="E"/>
            </a:pPr>
            <a:r>
              <a:rPr lang="es-ES" sz="3200" dirty="0" smtClean="0">
                <a:solidFill>
                  <a:prstClr val="black"/>
                </a:solidFill>
                <a:sym typeface="Wingdings 2" panose="05020102010507070707" pitchFamily="18" charset="2"/>
              </a:rPr>
              <a:t>Carga de la prueba: regla para las partes.</a:t>
            </a:r>
          </a:p>
          <a:p>
            <a:pPr marL="342900" lvl="0" indent="-342900" algn="l">
              <a:buFont typeface="Wingdings 2" panose="05020102010507070707" pitchFamily="18" charset="2"/>
              <a:buChar char="E"/>
            </a:pPr>
            <a:endParaRPr lang="es-ES" sz="3200" dirty="0" smtClean="0">
              <a:solidFill>
                <a:prstClr val="black"/>
              </a:solidFill>
              <a:sym typeface="Wingdings 2" panose="05020102010507070707" pitchFamily="18" charset="2"/>
            </a:endParaRPr>
          </a:p>
          <a:p>
            <a:pPr lvl="0" algn="l"/>
            <a:endParaRPr lang="es-ES" sz="3200" dirty="0" smtClean="0">
              <a:sym typeface="Wingdings 2" panose="050201020105070707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651101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97391" y="2754215"/>
            <a:ext cx="9144000" cy="1044062"/>
          </a:xfrm>
        </p:spPr>
        <p:txBody>
          <a:bodyPr/>
          <a:lstStyle/>
          <a:p>
            <a:r>
              <a:rPr lang="es-ES" b="1" smtClean="0">
                <a:solidFill>
                  <a:schemeClr val="accent1">
                    <a:lumMod val="50000"/>
                  </a:schemeClr>
                </a:solidFill>
                <a:latin typeface="Arial Narrow" panose="020B0606020202030204" pitchFamily="34" charset="0"/>
              </a:rPr>
              <a:t>¡GRACIAS!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7934179" y="5923208"/>
            <a:ext cx="3999914" cy="646405"/>
          </a:xfrm>
        </p:spPr>
        <p:txBody>
          <a:bodyPr/>
          <a:lstStyle/>
          <a:p>
            <a:r>
              <a:rPr lang="es-ES" dirty="0" smtClean="0"/>
              <a:t>Prof. Mg. Ab. </a:t>
            </a:r>
            <a:r>
              <a:rPr lang="es-ES" dirty="0" err="1" smtClean="0"/>
              <a:t>Nadime</a:t>
            </a:r>
            <a:r>
              <a:rPr lang="es-ES" dirty="0" smtClean="0"/>
              <a:t> </a:t>
            </a:r>
            <a:r>
              <a:rPr lang="es-ES" dirty="0" err="1" smtClean="0"/>
              <a:t>Sufán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5776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379</Words>
  <Application>Microsoft Office PowerPoint</Application>
  <PresentationFormat>Panorámica</PresentationFormat>
  <Paragraphs>60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Arial</vt:lpstr>
      <vt:lpstr>Arial Narrow</vt:lpstr>
      <vt:lpstr>Berlin Sans FB Demi</vt:lpstr>
      <vt:lpstr>Calibri</vt:lpstr>
      <vt:lpstr>Calibri Light</vt:lpstr>
      <vt:lpstr>Wingdings 2</vt:lpstr>
      <vt:lpstr>Tema de Office</vt:lpstr>
      <vt:lpstr>1_Tema de Office</vt:lpstr>
      <vt:lpstr>CONTRATOS EMPRESARIALES MODERNOS</vt:lpstr>
      <vt:lpstr>EL CONTRATO</vt:lpstr>
      <vt:lpstr>EL CONTRATO</vt:lpstr>
      <vt:lpstr>EL CONTRATO</vt:lpstr>
      <vt:lpstr>EL CONTRATO</vt:lpstr>
      <vt:lpstr>EL CONTRATO</vt:lpstr>
      <vt:lpstr>EL CONTRATO</vt:lpstr>
      <vt:lpstr>EL CONTRATO</vt:lpstr>
      <vt:lpstr>¡GRACIAS!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CONTRATOS EMPRESARIALES MODERNOS</dc:title>
  <dc:creator>DELL</dc:creator>
  <cp:lastModifiedBy>DELL</cp:lastModifiedBy>
  <cp:revision>6</cp:revision>
  <dcterms:created xsi:type="dcterms:W3CDTF">2026-08-11T13:42:00Z</dcterms:created>
  <dcterms:modified xsi:type="dcterms:W3CDTF">2026-08-11T14:18:56Z</dcterms:modified>
</cp:coreProperties>
</file>