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58" r:id="rId5"/>
    <p:sldId id="259" r:id="rId6"/>
    <p:sldId id="260" r:id="rId7"/>
    <p:sldId id="261" r:id="rId8"/>
    <p:sldId id="262" r:id="rId9"/>
    <p:sldId id="263" r:id="rId10"/>
    <p:sldId id="274" r:id="rId11"/>
    <p:sldId id="275" r:id="rId12"/>
    <p:sldId id="264" r:id="rId13"/>
    <p:sldId id="276" r:id="rId14"/>
    <p:sldId id="270" r:id="rId15"/>
    <p:sldId id="271" r:id="rId16"/>
    <p:sldId id="265" r:id="rId17"/>
    <p:sldId id="272" r:id="rId18"/>
    <p:sldId id="277" r:id="rId19"/>
    <p:sldId id="266" r:id="rId20"/>
    <p:sldId id="280" r:id="rId21"/>
    <p:sldId id="281" r:id="rId22"/>
    <p:sldId id="282" r:id="rId23"/>
    <p:sldId id="267" r:id="rId24"/>
    <p:sldId id="279" r:id="rId25"/>
    <p:sldId id="269" r:id="rId26"/>
    <p:sldId id="283" r:id="rId27"/>
    <p:sldId id="285" r:id="rId28"/>
    <p:sldId id="286" r:id="rId29"/>
    <p:sldId id="290" r:id="rId30"/>
    <p:sldId id="287" r:id="rId31"/>
    <p:sldId id="288" r:id="rId32"/>
    <p:sldId id="289" r:id="rId33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ilio Rearte" initials="ER" lastIdx="1" clrIdx="0">
    <p:extLst>
      <p:ext uri="{19B8F6BF-5375-455C-9EA6-DF929625EA0E}">
        <p15:presenceInfo xmlns:p15="http://schemas.microsoft.com/office/powerpoint/2012/main" userId="a0bdc5d301e1ba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7-29T07:52:59.872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32B4A5-5060-47FF-AA3F-9E076897D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15698F-9E60-48F0-9BCE-A82B4E4D0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E69FFD-2FED-483A-9F30-9E7BB2D26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18/08/2026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35E4F3-6876-423E-AA5E-A60BAB4F6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6208F1-8F00-402F-97B4-E68B8A5A7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8581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4DB90-E598-43B0-936A-39D4E723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CF565C-49A1-442E-9454-E6FE388E8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2B3B3B-B8AB-4CEA-B833-24A442BAE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18/08/2026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5F13A9-6B1F-49AF-878A-00BD469C9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34F754-CE8E-467E-9F9C-19B768DF2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572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BBA579-9D24-485C-9CC6-6F55F5081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5C51CB-2243-4CC2-A1D7-178D0FD60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E82F5D-2A02-419E-9017-994F477A7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18/08/2026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7E6F13-E47E-41B0-9695-26625624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975DD5-C7D0-4CD4-BD87-F66CD491A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13487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5CF828-A752-4A78-87D8-BD353FA2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F9E8B4-051E-4F10-B19C-E1FD25DABD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E238B5-E0FE-400F-94C5-CFC58E3CC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8E8436-3419-4282-9D23-FF1C2EEAE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18/08/2026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FD4B0C-F79D-44A9-9318-05C675740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1E9C34A-6F87-45E5-A4CC-750E69DC5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51488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917648-EADA-4656-8ED6-9B5862C09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543274-F184-4A5F-A2B0-798354700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8DAB3F9-2CFC-47D6-B234-B5AF5E142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1CBA7A1-A4C1-4E06-BBA6-F6053DF158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423E85D-FE2C-43B7-947B-CE0ADE27EF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86870A8-2E66-4154-BB00-DA06FA940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18/08/2026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53D39F-CB0E-49C4-949B-E2DDF6020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453B364-DB76-4A4F-8872-9037AE74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9828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909741-D27B-4215-B0CC-7573413C5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81DC83F-3C15-41D9-A332-19A76AA65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18/08/2026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73F8CD4-8178-4F79-85E8-EA9770498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BD5FEE3-A53C-41E6-9C95-3F58F80DB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9026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8050B39-4C7B-4090-B39D-D874E51A9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18/08/2026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7B81816-5962-4460-83A0-3B7575882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63B503A-7158-4E16-8C44-A77D50421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05575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E6AB76-B234-473B-BD8D-115E2A389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21C1EC-DFC8-4D74-A38C-BCC572462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EBFA54-F4EC-4190-8024-3B8315840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19997B1-ECDC-4AED-82B7-6E7189F24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18/08/2026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D12DD0C-A280-4D71-B4C8-B8FAA1C15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D8D863-E501-425F-A8A0-C2D183BB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6922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B71CC-FB64-496D-80B0-A5A799204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2CFF910-D4CB-4261-AC0A-D552FF6CD9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ED3ACC-8964-4009-8CFF-4CCE7BDC63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640A91-5696-4723-AC3E-007E4C015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18/08/2026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8AC84E-10B0-4450-ACC8-5516960AC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2C0AA-D759-484B-A1FD-7A7C30B84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19463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C7EBD0-4D60-4A99-918C-E585A8347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569F7B-BFEC-48E3-A0F5-5D2B3ED910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17F818-D200-4360-9363-60F86DA7C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18/08/2026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F0619B-7A79-4972-91BB-B5BEC65CC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AE2C4F-FE5B-4FBC-B5A0-95ED8EF84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3132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DBDEA89-0D95-47D6-8F84-0712A8EEC5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64AC84-456B-4E79-934A-553C680A86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7B79F2-B3D0-45B9-B704-13C2ADD40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18/08/2026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4F70BD-D77B-44C8-B679-448C0A09F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162E73-FDC1-4358-8214-25C563F03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00517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582AA60-9F6D-4273-A124-0098D466B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D0F53D-86AD-4DCC-9687-D635C34D4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A078F6-38DE-4965-AC96-46D6DEED9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F4691-BF20-4B38-9F5D-CD9BD8FBD41A}" type="datetimeFigureOut">
              <a:rPr lang="es-AR" smtClean="0"/>
              <a:t>18/08/2026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6FB0A5-7F36-44E6-BBFB-1A343C155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981668-150E-48FA-A524-EEFDE4576F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41678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469076"/>
            <a:ext cx="11739282" cy="893763"/>
          </a:xfrm>
        </p:spPr>
        <p:txBody>
          <a:bodyPr anchor="t">
            <a:normAutofit fontScale="90000"/>
          </a:bodyPr>
          <a:lstStyle/>
          <a:p>
            <a:r>
              <a:rPr lang="es-AR" b="1" dirty="0">
                <a:latin typeface="+mn-lt"/>
              </a:rPr>
              <a:t>OBJETO DE ESTUDIO DE ISI Y LSI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1440698"/>
            <a:ext cx="11739282" cy="4337143"/>
          </a:xfrm>
        </p:spPr>
        <p:txBody>
          <a:bodyPr>
            <a:normAutofit lnSpcReduction="10000"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b="1" dirty="0"/>
              <a:t>Independientemente de sus finalidades, enfoques académicos, perspectivas profesionales y alcances disciplinares particulares, ambas carreras comparten, </a:t>
            </a:r>
            <a:r>
              <a:rPr lang="es-MX" b="1" i="1" u="sng" dirty="0"/>
              <a:t>materialmente</a:t>
            </a:r>
            <a:r>
              <a:rPr lang="es-MX" b="1" dirty="0"/>
              <a:t>, el mismo objeto de estudio: los Sistemas de Información.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MX" b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b="1" dirty="0"/>
              <a:t>Sistemas de Información entendidos como un constructo sociotécnico que integra personas, procesos, datos y tecnologías para producir, gestionar y utilizar información en las organizaciones.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MX" b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b="1" dirty="0"/>
              <a:t>Estudiar los Sistemas de Información en estas carreras implica entonces, aprender los principios, métodos, técnicas y tecnologías que permitan analizarlos, diseñarlos, desarrollarlos, implementarlos y gestionarlos para contribuir a los procesos productivos, facilitar la toma de decisiones y alcanzar los objetivos organizacionales.</a:t>
            </a:r>
          </a:p>
          <a:p>
            <a:pPr algn="l"/>
            <a:endParaRPr lang="es-MX" b="1" dirty="0"/>
          </a:p>
          <a:p>
            <a:pPr algn="l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60053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792855"/>
            <a:ext cx="11739282" cy="893763"/>
          </a:xfrm>
        </p:spPr>
        <p:txBody>
          <a:bodyPr anchor="t">
            <a:normAutofit fontScale="90000"/>
          </a:bodyPr>
          <a:lstStyle/>
          <a:p>
            <a:r>
              <a:rPr lang="es-AR" b="1" dirty="0">
                <a:latin typeface="+mn-lt"/>
              </a:rPr>
              <a:t>SISTEMAS INFORMATICOS (SI)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C6D56BC-A2CE-46DA-9AFF-283EB005D18B}"/>
              </a:ext>
            </a:extLst>
          </p:cNvPr>
          <p:cNvSpPr/>
          <p:nvPr/>
        </p:nvSpPr>
        <p:spPr>
          <a:xfrm>
            <a:off x="2570626" y="2097741"/>
            <a:ext cx="189379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dirty="0">
                <a:solidFill>
                  <a:schemeClr val="tx1"/>
                </a:solidFill>
              </a:rPr>
              <a:t>ISI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39ACD59-C8FA-4915-B267-75D4C3AF3A15}"/>
              </a:ext>
            </a:extLst>
          </p:cNvPr>
          <p:cNvSpPr/>
          <p:nvPr/>
        </p:nvSpPr>
        <p:spPr>
          <a:xfrm>
            <a:off x="7214351" y="2017058"/>
            <a:ext cx="189379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dirty="0">
                <a:solidFill>
                  <a:schemeClr val="tx1"/>
                </a:solidFill>
              </a:rPr>
              <a:t>LSI</a:t>
            </a:r>
          </a:p>
        </p:txBody>
      </p:sp>
      <p:sp>
        <p:nvSpPr>
          <p:cNvPr id="14" name="Flecha: doblada hacia arriba 13">
            <a:extLst>
              <a:ext uri="{FF2B5EF4-FFF2-40B4-BE49-F238E27FC236}">
                <a16:creationId xmlns:a16="http://schemas.microsoft.com/office/drawing/2014/main" id="{0C341B72-4C65-42DE-A2EF-59E0515DA25C}"/>
              </a:ext>
            </a:extLst>
          </p:cNvPr>
          <p:cNvSpPr/>
          <p:nvPr/>
        </p:nvSpPr>
        <p:spPr>
          <a:xfrm flipV="1">
            <a:off x="4545104" y="2437514"/>
            <a:ext cx="900953" cy="645459"/>
          </a:xfrm>
          <a:prstGeom prst="ben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5" name="Flecha: doblada hacia arriba 14">
            <a:extLst>
              <a:ext uri="{FF2B5EF4-FFF2-40B4-BE49-F238E27FC236}">
                <a16:creationId xmlns:a16="http://schemas.microsoft.com/office/drawing/2014/main" id="{9D680F65-3093-4B7B-BB1D-5808DC5C1C15}"/>
              </a:ext>
            </a:extLst>
          </p:cNvPr>
          <p:cNvSpPr/>
          <p:nvPr/>
        </p:nvSpPr>
        <p:spPr>
          <a:xfrm flipH="1" flipV="1">
            <a:off x="6225985" y="2420472"/>
            <a:ext cx="900953" cy="645459"/>
          </a:xfrm>
          <a:prstGeom prst="ben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096DD763-578A-4869-8C64-74EDFD48B507}"/>
              </a:ext>
            </a:extLst>
          </p:cNvPr>
          <p:cNvSpPr/>
          <p:nvPr/>
        </p:nvSpPr>
        <p:spPr>
          <a:xfrm>
            <a:off x="4155141" y="3523129"/>
            <a:ext cx="3375213" cy="174811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Sistemas</a:t>
            </a:r>
          </a:p>
          <a:p>
            <a:pPr algn="ctr"/>
            <a:r>
              <a:rPr lang="es-A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Informáticos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7778CDC-3CF1-447C-9193-A8FCA48714D0}"/>
              </a:ext>
            </a:extLst>
          </p:cNvPr>
          <p:cNvSpPr txBox="1"/>
          <p:nvPr/>
        </p:nvSpPr>
        <p:spPr>
          <a:xfrm>
            <a:off x="4908179" y="3139887"/>
            <a:ext cx="189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Objeto</a:t>
            </a:r>
            <a:r>
              <a:rPr lang="es-A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AR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</a:t>
            </a:r>
          </a:p>
        </p:txBody>
      </p:sp>
    </p:spTree>
    <p:extLst>
      <p:ext uri="{BB962C8B-B14F-4D97-AF65-F5344CB8AC3E}">
        <p14:creationId xmlns:p14="http://schemas.microsoft.com/office/powerpoint/2010/main" val="2422932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F6E5DEBE-5CB6-47EF-9DCD-401CF619BBFB}"/>
              </a:ext>
            </a:extLst>
          </p:cNvPr>
          <p:cNvSpPr/>
          <p:nvPr/>
        </p:nvSpPr>
        <p:spPr>
          <a:xfrm>
            <a:off x="4445391" y="1828800"/>
            <a:ext cx="6639950" cy="363070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AR" sz="3200" dirty="0">
                <a:solidFill>
                  <a:schemeClr val="tx1"/>
                </a:solidFill>
              </a:rPr>
              <a:t>IN                              </a:t>
            </a:r>
            <a:r>
              <a:rPr lang="es-AR" sz="3200" u="sng" dirty="0">
                <a:solidFill>
                  <a:schemeClr val="tx1"/>
                </a:solidFill>
              </a:rPr>
              <a:t>INFORMATICA</a:t>
            </a:r>
            <a:endParaRPr lang="es-AR" sz="800" u="sng" dirty="0">
              <a:solidFill>
                <a:schemeClr val="tx1"/>
              </a:solidFill>
            </a:endParaRPr>
          </a:p>
          <a:p>
            <a:r>
              <a:rPr lang="es-AR" sz="3200" dirty="0">
                <a:solidFill>
                  <a:schemeClr val="tx1"/>
                </a:solidFill>
              </a:rPr>
              <a:t>                                             Aporta </a:t>
            </a:r>
          </a:p>
          <a:p>
            <a:r>
              <a:rPr lang="es-AR" sz="3200" dirty="0">
                <a:solidFill>
                  <a:schemeClr val="tx1"/>
                </a:solidFill>
              </a:rPr>
              <a:t>                                       conocimiento</a:t>
            </a:r>
          </a:p>
          <a:p>
            <a:r>
              <a:rPr lang="es-AR" sz="3200" dirty="0">
                <a:solidFill>
                  <a:schemeClr val="tx1"/>
                </a:solidFill>
              </a:rPr>
              <a:t>                                           disciplinar</a:t>
            </a:r>
          </a:p>
          <a:p>
            <a:r>
              <a:rPr lang="es-AR" sz="3200" dirty="0">
                <a:solidFill>
                  <a:schemeClr val="tx1"/>
                </a:solidFill>
              </a:rPr>
              <a:t>                                            específico</a:t>
            </a:r>
            <a:br>
              <a:rPr lang="es-AR" sz="3200" dirty="0">
                <a:solidFill>
                  <a:schemeClr val="tx1"/>
                </a:solidFill>
              </a:rPr>
            </a:br>
            <a:r>
              <a:rPr lang="es-AR" sz="3200" dirty="0">
                <a:solidFill>
                  <a:schemeClr val="tx1"/>
                </a:solidFill>
              </a:rPr>
              <a:t>   </a:t>
            </a:r>
            <a:r>
              <a:rPr lang="es-AR" sz="2800" dirty="0">
                <a:solidFill>
                  <a:schemeClr val="tx1"/>
                </a:solidFill>
              </a:rPr>
              <a:t>                                    (Campo de aplicación)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ADBC118-4A54-4EC5-A129-CDC329C5E672}"/>
              </a:ext>
            </a:extLst>
          </p:cNvPr>
          <p:cNvSpPr/>
          <p:nvPr/>
        </p:nvSpPr>
        <p:spPr>
          <a:xfrm>
            <a:off x="1106659" y="1828800"/>
            <a:ext cx="6236676" cy="36307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AR" dirty="0"/>
              <a:t>                </a:t>
            </a:r>
            <a:r>
              <a:rPr lang="es-AR" sz="3200" u="sng" dirty="0">
                <a:solidFill>
                  <a:schemeClr val="tx1"/>
                </a:solidFill>
              </a:rPr>
              <a:t>SISTEMAS</a:t>
            </a:r>
          </a:p>
          <a:p>
            <a:r>
              <a:rPr lang="es-AR" sz="800" dirty="0">
                <a:solidFill>
                  <a:schemeClr val="tx1"/>
                </a:solidFill>
              </a:rPr>
              <a:t> </a:t>
            </a:r>
            <a:r>
              <a:rPr lang="es-AR" sz="3200" dirty="0">
                <a:solidFill>
                  <a:schemeClr val="tx1"/>
                </a:solidFill>
              </a:rPr>
              <a:t>            Aporta </a:t>
            </a:r>
          </a:p>
          <a:p>
            <a:r>
              <a:rPr lang="es-AR" sz="3200" dirty="0">
                <a:solidFill>
                  <a:schemeClr val="tx1"/>
                </a:solidFill>
              </a:rPr>
              <a:t>          un marco</a:t>
            </a:r>
          </a:p>
          <a:p>
            <a:r>
              <a:rPr lang="es-AR" sz="3200" dirty="0">
                <a:solidFill>
                  <a:schemeClr val="tx1"/>
                </a:solidFill>
              </a:rPr>
              <a:t>         conceptual </a:t>
            </a:r>
          </a:p>
          <a:p>
            <a:r>
              <a:rPr lang="es-AR" sz="3200" dirty="0">
                <a:solidFill>
                  <a:schemeClr val="tx1"/>
                </a:solidFill>
              </a:rPr>
              <a:t>        de sustento</a:t>
            </a:r>
          </a:p>
          <a:p>
            <a:r>
              <a:rPr lang="es-AR" sz="3200" dirty="0">
                <a:solidFill>
                  <a:schemeClr val="tx1"/>
                </a:solidFill>
              </a:rPr>
              <a:t>             general</a:t>
            </a:r>
          </a:p>
          <a:p>
            <a:r>
              <a:rPr lang="es-AR" sz="3000" dirty="0">
                <a:solidFill>
                  <a:schemeClr val="tx1"/>
                </a:solidFill>
              </a:rPr>
              <a:t>                 </a:t>
            </a:r>
            <a:r>
              <a:rPr lang="es-AR" sz="2800" dirty="0">
                <a:solidFill>
                  <a:schemeClr val="tx1"/>
                </a:solidFill>
              </a:rPr>
              <a:t>(TGS)</a:t>
            </a:r>
          </a:p>
          <a:p>
            <a:endParaRPr lang="es-AR" sz="3200" dirty="0">
              <a:solidFill>
                <a:schemeClr val="tx1"/>
              </a:solidFill>
            </a:endParaRPr>
          </a:p>
          <a:p>
            <a:endParaRPr lang="es-AR" sz="3200" u="sng" dirty="0">
              <a:solidFill>
                <a:schemeClr val="tx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92D28F3-7D2B-443E-9B02-BBAA33F085D0}"/>
              </a:ext>
            </a:extLst>
          </p:cNvPr>
          <p:cNvSpPr/>
          <p:nvPr/>
        </p:nvSpPr>
        <p:spPr>
          <a:xfrm>
            <a:off x="4825219" y="1828800"/>
            <a:ext cx="2630658" cy="363070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782966"/>
            <a:ext cx="11739282" cy="893763"/>
          </a:xfrm>
        </p:spPr>
        <p:txBody>
          <a:bodyPr anchor="t">
            <a:noAutofit/>
          </a:bodyPr>
          <a:lstStyle/>
          <a:p>
            <a:r>
              <a:rPr lang="es-AR" sz="4000" b="1" dirty="0">
                <a:latin typeface="+mn-lt"/>
              </a:rPr>
              <a:t>BASES TEORICAS DE LOS SI: SISTEMAS e INFORMATICA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096DD763-578A-4869-8C64-74EDFD48B507}"/>
              </a:ext>
            </a:extLst>
          </p:cNvPr>
          <p:cNvSpPr/>
          <p:nvPr/>
        </p:nvSpPr>
        <p:spPr>
          <a:xfrm>
            <a:off x="5008098" y="2693149"/>
            <a:ext cx="2152357" cy="137241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Sistemas</a:t>
            </a:r>
          </a:p>
          <a:p>
            <a:pPr algn="ctr"/>
            <a:r>
              <a:rPr lang="es-AR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Informáticos</a:t>
            </a:r>
          </a:p>
        </p:txBody>
      </p:sp>
    </p:spTree>
    <p:extLst>
      <p:ext uri="{BB962C8B-B14F-4D97-AF65-F5344CB8AC3E}">
        <p14:creationId xmlns:p14="http://schemas.microsoft.com/office/powerpoint/2010/main" val="1102349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624924"/>
            <a:ext cx="11739282" cy="893763"/>
          </a:xfrm>
        </p:spPr>
        <p:txBody>
          <a:bodyPr anchor="t">
            <a:normAutofit fontScale="90000"/>
          </a:bodyPr>
          <a:lstStyle/>
          <a:p>
            <a:r>
              <a:rPr lang="es-AR" b="1" dirty="0">
                <a:latin typeface="+mn-lt"/>
              </a:rPr>
              <a:t>PILARES DISCIPLINARES DE LOS SI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DB9789FE-F59B-4664-8416-9CC40C1982FB}"/>
              </a:ext>
            </a:extLst>
          </p:cNvPr>
          <p:cNvSpPr/>
          <p:nvPr/>
        </p:nvSpPr>
        <p:spPr>
          <a:xfrm>
            <a:off x="4332919" y="1796535"/>
            <a:ext cx="3375213" cy="174811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Sistemas</a:t>
            </a:r>
          </a:p>
          <a:p>
            <a:pPr algn="ctr"/>
            <a:r>
              <a:rPr lang="es-A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Informáticos</a:t>
            </a:r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A3AA956E-75C5-4A91-9861-34B727C6794F}"/>
              </a:ext>
            </a:extLst>
          </p:cNvPr>
          <p:cNvSpPr/>
          <p:nvPr/>
        </p:nvSpPr>
        <p:spPr>
          <a:xfrm rot="5400000">
            <a:off x="3423003" y="2206672"/>
            <a:ext cx="470647" cy="927847"/>
          </a:xfrm>
          <a:prstGeom prst="downArrow">
            <a:avLst>
              <a:gd name="adj1" fmla="val 40244"/>
              <a:gd name="adj2" fmla="val 44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85B8BB3-104C-4CC7-B5EF-FE30747E1BC3}"/>
              </a:ext>
            </a:extLst>
          </p:cNvPr>
          <p:cNvSpPr/>
          <p:nvPr/>
        </p:nvSpPr>
        <p:spPr>
          <a:xfrm>
            <a:off x="1271474" y="2307519"/>
            <a:ext cx="1734670" cy="7328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Software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0464891-757D-43D7-9AEA-648BE84FF4F9}"/>
              </a:ext>
            </a:extLst>
          </p:cNvPr>
          <p:cNvSpPr/>
          <p:nvPr/>
        </p:nvSpPr>
        <p:spPr>
          <a:xfrm>
            <a:off x="2138809" y="3694154"/>
            <a:ext cx="1734670" cy="7328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Hardware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F37FE40D-74BC-46A9-985E-944A382F7E73}"/>
              </a:ext>
            </a:extLst>
          </p:cNvPr>
          <p:cNvSpPr/>
          <p:nvPr/>
        </p:nvSpPr>
        <p:spPr>
          <a:xfrm>
            <a:off x="5144228" y="4966667"/>
            <a:ext cx="1734670" cy="7328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Datos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721BD053-C3BD-4DF5-8BAA-595E0E29E4F8}"/>
              </a:ext>
            </a:extLst>
          </p:cNvPr>
          <p:cNvSpPr/>
          <p:nvPr/>
        </p:nvSpPr>
        <p:spPr>
          <a:xfrm>
            <a:off x="8198953" y="3694154"/>
            <a:ext cx="1734670" cy="7328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Redes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390AB71-D4E8-439B-ADA2-6D63526BBCE0}"/>
              </a:ext>
            </a:extLst>
          </p:cNvPr>
          <p:cNvSpPr/>
          <p:nvPr/>
        </p:nvSpPr>
        <p:spPr>
          <a:xfrm>
            <a:off x="9066288" y="2245884"/>
            <a:ext cx="1734670" cy="7328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Humanware</a:t>
            </a:r>
          </a:p>
        </p:txBody>
      </p:sp>
      <p:sp>
        <p:nvSpPr>
          <p:cNvPr id="11" name="Flecha: hacia abajo 10">
            <a:extLst>
              <a:ext uri="{FF2B5EF4-FFF2-40B4-BE49-F238E27FC236}">
                <a16:creationId xmlns:a16="http://schemas.microsoft.com/office/drawing/2014/main" id="{9D007A05-3CF1-4F4A-86DF-81C96B8BE7AE}"/>
              </a:ext>
            </a:extLst>
          </p:cNvPr>
          <p:cNvSpPr/>
          <p:nvPr/>
        </p:nvSpPr>
        <p:spPr>
          <a:xfrm rot="5400000" flipV="1">
            <a:off x="8176542" y="2152890"/>
            <a:ext cx="470647" cy="995082"/>
          </a:xfrm>
          <a:prstGeom prst="downArrow">
            <a:avLst>
              <a:gd name="adj1" fmla="val 40244"/>
              <a:gd name="adj2" fmla="val 44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374EC45A-6C75-4099-8853-C11E3A1E7EE6}"/>
              </a:ext>
            </a:extLst>
          </p:cNvPr>
          <p:cNvSpPr/>
          <p:nvPr/>
        </p:nvSpPr>
        <p:spPr>
          <a:xfrm rot="5400000">
            <a:off x="3391625" y="2186508"/>
            <a:ext cx="470647" cy="927847"/>
          </a:xfrm>
          <a:prstGeom prst="downArrow">
            <a:avLst>
              <a:gd name="adj1" fmla="val 40244"/>
              <a:gd name="adj2" fmla="val 44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8B746E53-EBE3-4C89-A9EB-7C3DEF200743}"/>
              </a:ext>
            </a:extLst>
          </p:cNvPr>
          <p:cNvSpPr/>
          <p:nvPr/>
        </p:nvSpPr>
        <p:spPr>
          <a:xfrm rot="3028010">
            <a:off x="3965368" y="3160518"/>
            <a:ext cx="470647" cy="708213"/>
          </a:xfrm>
          <a:prstGeom prst="downArrow">
            <a:avLst>
              <a:gd name="adj1" fmla="val 40244"/>
              <a:gd name="adj2" fmla="val 44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id="{5E66C892-A150-41BD-95F5-1E1F29950093}"/>
              </a:ext>
            </a:extLst>
          </p:cNvPr>
          <p:cNvSpPr/>
          <p:nvPr/>
        </p:nvSpPr>
        <p:spPr>
          <a:xfrm>
            <a:off x="5800892" y="3739391"/>
            <a:ext cx="470647" cy="732870"/>
          </a:xfrm>
          <a:prstGeom prst="downArrow">
            <a:avLst>
              <a:gd name="adj1" fmla="val 40244"/>
              <a:gd name="adj2" fmla="val 44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5" name="Flecha: hacia abajo 14">
            <a:extLst>
              <a:ext uri="{FF2B5EF4-FFF2-40B4-BE49-F238E27FC236}">
                <a16:creationId xmlns:a16="http://schemas.microsoft.com/office/drawing/2014/main" id="{A3C2FE59-7F56-4669-A098-2C2A632630A7}"/>
              </a:ext>
            </a:extLst>
          </p:cNvPr>
          <p:cNvSpPr/>
          <p:nvPr/>
        </p:nvSpPr>
        <p:spPr>
          <a:xfrm rot="18284181">
            <a:off x="7611417" y="3140607"/>
            <a:ext cx="470647" cy="710510"/>
          </a:xfrm>
          <a:prstGeom prst="downArrow">
            <a:avLst>
              <a:gd name="adj1" fmla="val 40244"/>
              <a:gd name="adj2" fmla="val 44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391656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631" y="568432"/>
            <a:ext cx="11739282" cy="893763"/>
          </a:xfrm>
        </p:spPr>
        <p:txBody>
          <a:bodyPr anchor="t">
            <a:normAutofit fontScale="90000"/>
          </a:bodyPr>
          <a:lstStyle/>
          <a:p>
            <a:r>
              <a:rPr lang="es-AR" b="1" dirty="0">
                <a:latin typeface="+mn-lt"/>
              </a:rPr>
              <a:t>EL COMPONENTE DE DATOS DE LOS SI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1398494"/>
            <a:ext cx="11739282" cy="4337143"/>
          </a:xfrm>
        </p:spPr>
        <p:txBody>
          <a:bodyPr>
            <a:normAutofit/>
          </a:bodyPr>
          <a:lstStyle/>
          <a:p>
            <a:pPr algn="l"/>
            <a:endParaRPr lang="es-MX" dirty="0"/>
          </a:p>
          <a:p>
            <a:pPr algn="l"/>
            <a:endParaRPr lang="es-AR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DB9789FE-F59B-4664-8416-9CC40C1982FB}"/>
              </a:ext>
            </a:extLst>
          </p:cNvPr>
          <p:cNvSpPr/>
          <p:nvPr/>
        </p:nvSpPr>
        <p:spPr>
          <a:xfrm>
            <a:off x="4332919" y="1782467"/>
            <a:ext cx="3375213" cy="174811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Sistemas </a:t>
            </a:r>
          </a:p>
          <a:p>
            <a:pPr algn="ctr"/>
            <a:r>
              <a:rPr lang="es-A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Informáticos</a:t>
            </a:r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A3AA956E-75C5-4A91-9861-34B727C6794F}"/>
              </a:ext>
            </a:extLst>
          </p:cNvPr>
          <p:cNvSpPr/>
          <p:nvPr/>
        </p:nvSpPr>
        <p:spPr>
          <a:xfrm rot="5400000">
            <a:off x="3423003" y="2192604"/>
            <a:ext cx="470647" cy="927847"/>
          </a:xfrm>
          <a:prstGeom prst="downArrow">
            <a:avLst>
              <a:gd name="adj1" fmla="val 40244"/>
              <a:gd name="adj2" fmla="val 44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85B8BB3-104C-4CC7-B5EF-FE30747E1BC3}"/>
              </a:ext>
            </a:extLst>
          </p:cNvPr>
          <p:cNvSpPr/>
          <p:nvPr/>
        </p:nvSpPr>
        <p:spPr>
          <a:xfrm>
            <a:off x="1271474" y="2293451"/>
            <a:ext cx="1734670" cy="7328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Software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0464891-757D-43D7-9AEA-648BE84FF4F9}"/>
              </a:ext>
            </a:extLst>
          </p:cNvPr>
          <p:cNvSpPr/>
          <p:nvPr/>
        </p:nvSpPr>
        <p:spPr>
          <a:xfrm>
            <a:off x="2138809" y="3680086"/>
            <a:ext cx="1734670" cy="7328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Hardware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F37FE40D-74BC-46A9-985E-944A382F7E73}"/>
              </a:ext>
            </a:extLst>
          </p:cNvPr>
          <p:cNvSpPr/>
          <p:nvPr/>
        </p:nvSpPr>
        <p:spPr>
          <a:xfrm>
            <a:off x="4727369" y="4652930"/>
            <a:ext cx="2693341" cy="152765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Datos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721BD053-C3BD-4DF5-8BAA-595E0E29E4F8}"/>
              </a:ext>
            </a:extLst>
          </p:cNvPr>
          <p:cNvSpPr/>
          <p:nvPr/>
        </p:nvSpPr>
        <p:spPr>
          <a:xfrm>
            <a:off x="8198953" y="3680086"/>
            <a:ext cx="1734670" cy="7328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Redes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0390AB71-D4E8-439B-ADA2-6D63526BBCE0}"/>
              </a:ext>
            </a:extLst>
          </p:cNvPr>
          <p:cNvSpPr/>
          <p:nvPr/>
        </p:nvSpPr>
        <p:spPr>
          <a:xfrm>
            <a:off x="9066288" y="2231816"/>
            <a:ext cx="1734670" cy="7328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Humanware</a:t>
            </a:r>
          </a:p>
        </p:txBody>
      </p:sp>
      <p:sp>
        <p:nvSpPr>
          <p:cNvPr id="11" name="Flecha: hacia abajo 10">
            <a:extLst>
              <a:ext uri="{FF2B5EF4-FFF2-40B4-BE49-F238E27FC236}">
                <a16:creationId xmlns:a16="http://schemas.microsoft.com/office/drawing/2014/main" id="{9D007A05-3CF1-4F4A-86DF-81C96B8BE7AE}"/>
              </a:ext>
            </a:extLst>
          </p:cNvPr>
          <p:cNvSpPr/>
          <p:nvPr/>
        </p:nvSpPr>
        <p:spPr>
          <a:xfrm rot="5400000" flipV="1">
            <a:off x="8176542" y="2138822"/>
            <a:ext cx="470647" cy="995082"/>
          </a:xfrm>
          <a:prstGeom prst="downArrow">
            <a:avLst>
              <a:gd name="adj1" fmla="val 40244"/>
              <a:gd name="adj2" fmla="val 44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374EC45A-6C75-4099-8853-C11E3A1E7EE6}"/>
              </a:ext>
            </a:extLst>
          </p:cNvPr>
          <p:cNvSpPr/>
          <p:nvPr/>
        </p:nvSpPr>
        <p:spPr>
          <a:xfrm rot="5400000">
            <a:off x="3391625" y="2172440"/>
            <a:ext cx="470647" cy="927847"/>
          </a:xfrm>
          <a:prstGeom prst="downArrow">
            <a:avLst>
              <a:gd name="adj1" fmla="val 40244"/>
              <a:gd name="adj2" fmla="val 44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8B746E53-EBE3-4C89-A9EB-7C3DEF200743}"/>
              </a:ext>
            </a:extLst>
          </p:cNvPr>
          <p:cNvSpPr/>
          <p:nvPr/>
        </p:nvSpPr>
        <p:spPr>
          <a:xfrm rot="3028010">
            <a:off x="3965368" y="3146450"/>
            <a:ext cx="470647" cy="708213"/>
          </a:xfrm>
          <a:prstGeom prst="downArrow">
            <a:avLst>
              <a:gd name="adj1" fmla="val 40244"/>
              <a:gd name="adj2" fmla="val 44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id="{5E66C892-A150-41BD-95F5-1E1F29950093}"/>
              </a:ext>
            </a:extLst>
          </p:cNvPr>
          <p:cNvSpPr/>
          <p:nvPr/>
        </p:nvSpPr>
        <p:spPr>
          <a:xfrm>
            <a:off x="5800892" y="3725323"/>
            <a:ext cx="470647" cy="732870"/>
          </a:xfrm>
          <a:prstGeom prst="downArrow">
            <a:avLst>
              <a:gd name="adj1" fmla="val 40244"/>
              <a:gd name="adj2" fmla="val 44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5" name="Flecha: hacia abajo 14">
            <a:extLst>
              <a:ext uri="{FF2B5EF4-FFF2-40B4-BE49-F238E27FC236}">
                <a16:creationId xmlns:a16="http://schemas.microsoft.com/office/drawing/2014/main" id="{A3C2FE59-7F56-4669-A098-2C2A632630A7}"/>
              </a:ext>
            </a:extLst>
          </p:cNvPr>
          <p:cNvSpPr/>
          <p:nvPr/>
        </p:nvSpPr>
        <p:spPr>
          <a:xfrm rot="18284181">
            <a:off x="7611417" y="3126539"/>
            <a:ext cx="470647" cy="710510"/>
          </a:xfrm>
          <a:prstGeom prst="downArrow">
            <a:avLst>
              <a:gd name="adj1" fmla="val 40244"/>
              <a:gd name="adj2" fmla="val 44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88171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379834"/>
            <a:ext cx="11739282" cy="661182"/>
          </a:xfrm>
        </p:spPr>
        <p:txBody>
          <a:bodyPr anchor="t">
            <a:noAutofit/>
          </a:bodyPr>
          <a:lstStyle/>
          <a:p>
            <a:r>
              <a:rPr lang="es-AR" sz="4400" b="1" dirty="0">
                <a:latin typeface="+mn-lt"/>
              </a:rPr>
              <a:t>TRANSFORMACION DE LOS SI HACIA LOS DATOS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1398494"/>
            <a:ext cx="11739282" cy="4337143"/>
          </a:xfrm>
        </p:spPr>
        <p:txBody>
          <a:bodyPr>
            <a:normAutofit/>
          </a:bodyPr>
          <a:lstStyle/>
          <a:p>
            <a:pPr algn="l"/>
            <a:endParaRPr lang="es-MX" dirty="0"/>
          </a:p>
          <a:p>
            <a:pPr algn="l"/>
            <a:endParaRPr lang="es-AR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753308A-5520-4F90-AE3F-39DB2A0D2F3D}"/>
              </a:ext>
            </a:extLst>
          </p:cNvPr>
          <p:cNvSpPr/>
          <p:nvPr/>
        </p:nvSpPr>
        <p:spPr>
          <a:xfrm>
            <a:off x="224117" y="1209927"/>
            <a:ext cx="11739281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MX" sz="2200" b="1" dirty="0"/>
              <a:t>En la evolución de los sistemas de información se observa un incipiente desplazamiento desde una concepción centrada en las aplicaciones hacia una perspectiva orientada a los datos.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s-MX" sz="1000" b="1" dirty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MX" sz="2200" b="1" dirty="0"/>
              <a:t>Si bien históricamente los datos eran considerados un recurso subordinado al software que los procesaba, en la actualidad han adquirido identidad propia e importancia en si mismo.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s-MX" sz="1000" b="1" dirty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MX" sz="2200" b="1" dirty="0"/>
              <a:t>Más que simples elementos de información, hoy los datos constituyen un capital estratégico de las organizaciones; esto es, ya no se consideran solamente unidades potenciales de información, sino un recurso de fundamental importancia que aporta valor económico a las empresas.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s-MX" sz="1000" b="1" dirty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MX" sz="2200" b="1" dirty="0"/>
              <a:t>Esta transformación ha impulsado el surgimiento de disciplinas especializadas —como la ingeniería de datos, la ciencia de datos, el gobierno de datos y la analítica de datos— que abordan su gestión, calidad, integración, seguridad y explotación de manera independiente del software y el desarrollo de las aplicaciones.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s-MX" sz="1000" b="1" dirty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MX" sz="2200" b="1" dirty="0"/>
              <a:t>En definitiva, en el contexto actual, los datos constituyen uno de los componentes esenciales de los sistemas de información y un elemento central para la generación de conocimiento y el apoyo a la toma de decisiones.</a:t>
            </a:r>
          </a:p>
        </p:txBody>
      </p:sp>
    </p:spTree>
    <p:extLst>
      <p:ext uri="{BB962C8B-B14F-4D97-AF65-F5344CB8AC3E}">
        <p14:creationId xmlns:p14="http://schemas.microsoft.com/office/powerpoint/2010/main" val="929758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667129"/>
            <a:ext cx="11739282" cy="806824"/>
          </a:xfrm>
        </p:spPr>
        <p:txBody>
          <a:bodyPr anchor="t">
            <a:normAutofit fontScale="90000"/>
          </a:bodyPr>
          <a:lstStyle/>
          <a:p>
            <a:r>
              <a:rPr lang="es-AR" sz="4400" b="1" dirty="0">
                <a:latin typeface="+mn-lt"/>
              </a:rPr>
              <a:t>DATOS: PRECISIÓN CONCEPTUAL. PERSPECTIVAS (1)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4117" y="1548659"/>
            <a:ext cx="11739282" cy="4722969"/>
          </a:xfrm>
        </p:spPr>
        <p:txBody>
          <a:bodyPr>
            <a:normAutofit fontScale="92500" lnSpcReduction="10000"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800" b="1" dirty="0"/>
              <a:t>Desde la perspectiva sistémica, en general, los datos constituyen un </a:t>
            </a:r>
            <a:r>
              <a:rPr lang="es-MX" sz="2800" b="1" u="sng" dirty="0"/>
              <a:t>recurso</a:t>
            </a:r>
            <a:r>
              <a:rPr lang="es-MX" sz="2800" b="1" dirty="0"/>
              <a:t> que alimenta a los procesos de transformación de los sistemas. </a:t>
            </a:r>
          </a:p>
          <a:p>
            <a:pPr algn="just"/>
            <a:endParaRPr lang="es-MX" sz="1300" b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800" b="1" dirty="0"/>
              <a:t>Desde la perspectiva de los Sistemas de Información (SI), específicamente, los datos configuran una </a:t>
            </a:r>
            <a:r>
              <a:rPr lang="es-MX" sz="2800" b="1" u="sng" dirty="0"/>
              <a:t>representación</a:t>
            </a:r>
            <a:r>
              <a:rPr lang="es-MX" sz="2800" b="1" dirty="0"/>
              <a:t> de los hechos, eventos y estados del dominio de interés de una organización, que son capturados, almacenados, procesados, transmitidos y recuperados para generar información de apoyo a las operaciones, la planificación y la toma de decisiones.</a:t>
            </a:r>
          </a:p>
          <a:p>
            <a:pPr algn="just"/>
            <a:endParaRPr lang="es-MX" sz="1300" b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800" b="1" dirty="0"/>
              <a:t>Desde la perspectiva empresarial, los datos conforman un </a:t>
            </a:r>
            <a:r>
              <a:rPr lang="es-MX" sz="2800" b="1" u="sng" dirty="0"/>
              <a:t>activo estratégico</a:t>
            </a:r>
            <a:r>
              <a:rPr lang="es-MX" sz="2800" b="1" dirty="0"/>
              <a:t> de la organización, cuya calidad, integridad, disponibilidad, seguridad y gobierno determinan la capacidad de los sistemas de información para generar valor, apoyar la toma de decisiones y habilitar procesos de innovación y transformación digital.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MX" b="1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51114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639433"/>
            <a:ext cx="11739282" cy="806824"/>
          </a:xfrm>
        </p:spPr>
        <p:txBody>
          <a:bodyPr anchor="t">
            <a:normAutofit/>
          </a:bodyPr>
          <a:lstStyle/>
          <a:p>
            <a:r>
              <a:rPr lang="es-AR" sz="3700" b="1" dirty="0">
                <a:latin typeface="+mn-lt"/>
              </a:rPr>
              <a:t>DATOS: DEFINICIONES DE AUTORES RECONOCIDOS (2)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4117" y="1576354"/>
            <a:ext cx="11739282" cy="4722969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800" b="1" dirty="0"/>
              <a:t>Kenneth Laudon &amp; Jane Laudon (2002)</a:t>
            </a:r>
            <a:r>
              <a:rPr lang="es-MX" sz="2800" dirty="0"/>
              <a:t>: los datos son </a:t>
            </a:r>
            <a:r>
              <a:rPr lang="es-MX" sz="2800" i="1" dirty="0"/>
              <a:t>hechos en bruto que representan acontecimientos ocurridos en una organización o en su entorno</a:t>
            </a:r>
            <a:r>
              <a:rPr lang="es-MX" sz="2800" dirty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MX" sz="2800" b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800" b="1" dirty="0"/>
              <a:t>Russell Ackoff (1989)</a:t>
            </a:r>
            <a:r>
              <a:rPr lang="es-MX" sz="2800" dirty="0"/>
              <a:t>: los datos son </a:t>
            </a:r>
            <a:r>
              <a:rPr lang="es-MX" sz="2800" b="1" dirty="0"/>
              <a:t>símbolos que representan propiedades de objetos, eventos o su entorno</a:t>
            </a:r>
            <a:r>
              <a:rPr lang="es-MX" sz="2800" dirty="0"/>
              <a:t>, constituyendo el nivel más básico de la conocida jerarquía </a:t>
            </a:r>
            <a:r>
              <a:rPr lang="es-MX" sz="2800" b="1" dirty="0"/>
              <a:t>Datos → Información → Conocimiento → Sabiduría (DIKW)</a:t>
            </a:r>
            <a:r>
              <a:rPr lang="es-MX" sz="2800" dirty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MX" sz="28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AR" sz="2800" b="1" dirty="0"/>
              <a:t>DAMA International (DMBOK2, 2017): </a:t>
            </a:r>
            <a:r>
              <a:rPr lang="es-MX" sz="2800" b="1" dirty="0"/>
              <a:t>Valores registrados de hechos o eventos, almacenados en un formato que permite su comunicación, interpretación o procesamiento.</a:t>
            </a:r>
          </a:p>
        </p:txBody>
      </p:sp>
    </p:spTree>
    <p:extLst>
      <p:ext uri="{BB962C8B-B14F-4D97-AF65-F5344CB8AC3E}">
        <p14:creationId xmlns:p14="http://schemas.microsoft.com/office/powerpoint/2010/main" val="1674665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371481"/>
            <a:ext cx="11739282" cy="806824"/>
          </a:xfrm>
        </p:spPr>
        <p:txBody>
          <a:bodyPr anchor="t">
            <a:noAutofit/>
          </a:bodyPr>
          <a:lstStyle/>
          <a:p>
            <a:r>
              <a:rPr lang="es-AR" sz="4000" b="1" dirty="0">
                <a:latin typeface="+mn-lt"/>
              </a:rPr>
              <a:t>DATOS: CONCEPTOS ASOCIADOS. DIFERENCIACION (3)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4117" y="1143000"/>
            <a:ext cx="11739282" cy="5543550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200" b="1" dirty="0"/>
              <a:t>Dato: </a:t>
            </a:r>
            <a:r>
              <a:rPr lang="es-MX" sz="2200" dirty="0"/>
              <a:t>Es la </a:t>
            </a:r>
            <a:r>
              <a:rPr lang="es-MX" sz="2200" u="sng" dirty="0"/>
              <a:t>expresión</a:t>
            </a:r>
            <a:r>
              <a:rPr lang="es-MX" sz="2200" dirty="0"/>
              <a:t> de un hecho, dimensión o medida de la realidad que por si sola y aislada del contexto, carece de significado claro y completo.  Consiste en un </a:t>
            </a:r>
            <a:r>
              <a:rPr lang="es-MX" sz="2200" u="sng" dirty="0"/>
              <a:t>registro o elemento</a:t>
            </a:r>
            <a:r>
              <a:rPr lang="es-MX" sz="2200" dirty="0"/>
              <a:t> de representación en bruto, ausente de interpretación y sentido.</a:t>
            </a:r>
            <a:endParaRPr lang="es-MX" sz="2200" b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200" b="1" dirty="0"/>
              <a:t>Información: </a:t>
            </a:r>
            <a:r>
              <a:rPr lang="es-MX" sz="2200" dirty="0"/>
              <a:t>Es el </a:t>
            </a:r>
            <a:r>
              <a:rPr lang="es-MX" sz="2200" u="sng" dirty="0"/>
              <a:t>resultado</a:t>
            </a:r>
            <a:r>
              <a:rPr lang="es-MX" sz="2200" dirty="0"/>
              <a:t> de organizar, procesar y contextualizar los datos para que tengan significado y sean útiles. Se trata de la </a:t>
            </a:r>
            <a:r>
              <a:rPr lang="es-MX" sz="2200" u="sng" dirty="0"/>
              <a:t>interpretación</a:t>
            </a:r>
            <a:r>
              <a:rPr lang="es-MX" sz="2200" dirty="0"/>
              <a:t> que reciben los datos.</a:t>
            </a:r>
            <a:endParaRPr lang="es-MX" sz="2200" b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200" b="1" dirty="0"/>
              <a:t>Conocimiento: </a:t>
            </a:r>
            <a:r>
              <a:rPr lang="es-MX" sz="2200" dirty="0"/>
              <a:t>Es la </a:t>
            </a:r>
            <a:r>
              <a:rPr lang="es-MX" sz="2200" u="sng" dirty="0"/>
              <a:t>comprensión</a:t>
            </a:r>
            <a:r>
              <a:rPr lang="es-MX" sz="2200" dirty="0"/>
              <a:t> obtenida al interpretar, analizar y utilizar la información en un área o campo determinado. Constituye el </a:t>
            </a:r>
            <a:r>
              <a:rPr lang="es-MX" sz="2200" u="sng" dirty="0"/>
              <a:t>valor práctico</a:t>
            </a:r>
            <a:r>
              <a:rPr lang="es-MX" sz="2200" dirty="0"/>
              <a:t> resultante de </a:t>
            </a:r>
            <a:r>
              <a:rPr lang="es-MX" sz="2200" u="sng" dirty="0"/>
              <a:t>aplicar correctamente la información</a:t>
            </a:r>
            <a:r>
              <a:rPr lang="es-MX" sz="2200" dirty="0"/>
              <a:t>. Como valor se traduce en </a:t>
            </a:r>
            <a:r>
              <a:rPr lang="es-MX" sz="2200" u="sng" dirty="0"/>
              <a:t>ventajas o beneficios</a:t>
            </a:r>
            <a:r>
              <a:rPr lang="es-MX" sz="2200" dirty="0"/>
              <a:t> que amplían la perspectiva, favorecen el aprendizaje, orientan la acción y contribuyen a la resolución de problemas y a la toma de decisiones.</a:t>
            </a:r>
            <a:endParaRPr lang="es-AR" sz="2200" b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200" b="1" dirty="0"/>
              <a:t>Sabiduría:</a:t>
            </a:r>
            <a:r>
              <a:rPr lang="es-MX" sz="2200" dirty="0"/>
              <a:t> Es la </a:t>
            </a:r>
            <a:r>
              <a:rPr lang="es-MX" sz="2200" u="sng" dirty="0"/>
              <a:t>capacidad</a:t>
            </a:r>
            <a:r>
              <a:rPr lang="es-MX" sz="2200" dirty="0"/>
              <a:t> de integrar de manera profunda y consciente, la aplicación del conocimiento adquirido en el contexto universal, articulando adecuadamente, las diversas teorías y campos científicos, enfoques y dimensiones académicos, en áreas de aplicación diversas.  Conforma el </a:t>
            </a:r>
            <a:r>
              <a:rPr lang="es-MX" sz="2200" u="sng" dirty="0"/>
              <a:t>dominio del conocimiento</a:t>
            </a:r>
            <a:r>
              <a:rPr lang="es-MX" sz="2200" dirty="0"/>
              <a:t> que combina teoría y práctica, juicio ético y criterio técnico, visión amplia y objetiva, para interpretar adecuadamente situaciones o problemas complejos, valorar sus implicancias y actuar o tomar decisiones de manera pertinente y responsable según el contexto.</a:t>
            </a:r>
            <a:endParaRPr lang="es-MX" sz="2200" b="1" dirty="0"/>
          </a:p>
        </p:txBody>
      </p:sp>
    </p:spTree>
    <p:extLst>
      <p:ext uri="{BB962C8B-B14F-4D97-AF65-F5344CB8AC3E}">
        <p14:creationId xmlns:p14="http://schemas.microsoft.com/office/powerpoint/2010/main" val="839718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580295"/>
            <a:ext cx="11739282" cy="806824"/>
          </a:xfrm>
        </p:spPr>
        <p:txBody>
          <a:bodyPr anchor="t">
            <a:normAutofit/>
          </a:bodyPr>
          <a:lstStyle/>
          <a:p>
            <a:r>
              <a:rPr lang="es-AR" sz="4800" b="1" dirty="0">
                <a:latin typeface="+mn-lt"/>
              </a:rPr>
              <a:t>VALOR DE LOS DATOS (1)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4117" y="1504474"/>
            <a:ext cx="11739282" cy="4722969"/>
          </a:xfrm>
        </p:spPr>
        <p:txBody>
          <a:bodyPr>
            <a:normAutofit fontScale="92500" lnSpcReduction="20000"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3200" dirty="0"/>
              <a:t>Los datos, al igual que cualquier otro elemento o recurso organizacional, adquieren valor en la medida que contribuyen a los fines de la empresa.</a:t>
            </a:r>
          </a:p>
          <a:p>
            <a:pPr algn="just"/>
            <a:r>
              <a:rPr lang="es-MX" sz="400" dirty="0"/>
              <a:t>5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3200" dirty="0"/>
              <a:t>El valor de los datos es un atributo resultante de la relación entre el significado y la utilidad de los mismos; esto es, reside en la capacidad potencial de la organización, de convertir a los datos en información (capacidad de interpretación) y posteriormente, en conocimiento (capacidad de aplicación de la información generada).</a:t>
            </a:r>
          </a:p>
          <a:p>
            <a:pPr algn="just"/>
            <a:endParaRPr lang="es-MX" sz="5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3200" dirty="0"/>
              <a:t>El valor de los datos depende tanto de sus características propias (significado y calidad) como de la capacidad de la organización para interpretarlos y utilizarlos.</a:t>
            </a:r>
          </a:p>
          <a:p>
            <a:pPr algn="just"/>
            <a:endParaRPr lang="es-MX" sz="5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3200" dirty="0"/>
              <a:t>A mayor significado, mayor utilidad y, consecuentemente, mayor valor.</a:t>
            </a:r>
            <a:endParaRPr lang="es-MX" sz="3200" b="1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33762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199105"/>
            <a:ext cx="11739282" cy="625649"/>
          </a:xfrm>
        </p:spPr>
        <p:txBody>
          <a:bodyPr anchor="t">
            <a:noAutofit/>
          </a:bodyPr>
          <a:lstStyle/>
          <a:p>
            <a:r>
              <a:rPr lang="es-AR" sz="4400" b="1" dirty="0">
                <a:latin typeface="+mn-lt"/>
              </a:rPr>
              <a:t>VALOR DE LOS DATOS (2)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DB5E746-1D9D-4D3B-9147-D6948A8005D5}"/>
              </a:ext>
            </a:extLst>
          </p:cNvPr>
          <p:cNvSpPr/>
          <p:nvPr/>
        </p:nvSpPr>
        <p:spPr>
          <a:xfrm>
            <a:off x="4793224" y="1722872"/>
            <a:ext cx="2374492" cy="46259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Interpretación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34B46C1-BDBF-4365-B99D-FA2FA0BE6E4D}"/>
              </a:ext>
            </a:extLst>
          </p:cNvPr>
          <p:cNvSpPr/>
          <p:nvPr/>
        </p:nvSpPr>
        <p:spPr>
          <a:xfrm>
            <a:off x="4793225" y="3586532"/>
            <a:ext cx="2374492" cy="39455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Aplicación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1492B98-2DF7-445A-8E1D-103FC536DDC8}"/>
              </a:ext>
            </a:extLst>
          </p:cNvPr>
          <p:cNvSpPr/>
          <p:nvPr/>
        </p:nvSpPr>
        <p:spPr>
          <a:xfrm>
            <a:off x="3495367" y="5357302"/>
            <a:ext cx="5014452" cy="39455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Contribución a los Objetivos Organizacionales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C294F7E1-6C7E-4B2E-BFFD-CEBDDF25CF35}"/>
              </a:ext>
            </a:extLst>
          </p:cNvPr>
          <p:cNvSpPr/>
          <p:nvPr/>
        </p:nvSpPr>
        <p:spPr>
          <a:xfrm>
            <a:off x="5117684" y="825920"/>
            <a:ext cx="1681315" cy="457195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Datos</a:t>
            </a:r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F24724E2-56C8-48FB-8924-7799C5C0826B}"/>
              </a:ext>
            </a:extLst>
          </p:cNvPr>
          <p:cNvSpPr/>
          <p:nvPr/>
        </p:nvSpPr>
        <p:spPr>
          <a:xfrm>
            <a:off x="5171771" y="4458931"/>
            <a:ext cx="1597738" cy="46702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Conocimiento</a:t>
            </a: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9929082C-B624-4CEB-86F8-D032DD332F54}"/>
              </a:ext>
            </a:extLst>
          </p:cNvPr>
          <p:cNvSpPr/>
          <p:nvPr/>
        </p:nvSpPr>
        <p:spPr>
          <a:xfrm>
            <a:off x="5186521" y="2639971"/>
            <a:ext cx="1597738" cy="517949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Información</a:t>
            </a: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EDAC608C-ABF6-4329-9318-ECB88B286DEC}"/>
              </a:ext>
            </a:extLst>
          </p:cNvPr>
          <p:cNvSpPr/>
          <p:nvPr/>
        </p:nvSpPr>
        <p:spPr>
          <a:xfrm>
            <a:off x="4837469" y="6209056"/>
            <a:ext cx="2286002" cy="39455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Valor de Datos</a:t>
            </a:r>
          </a:p>
        </p:txBody>
      </p:sp>
      <p:sp>
        <p:nvSpPr>
          <p:cNvPr id="30" name="Flecha: hacia abajo 29">
            <a:extLst>
              <a:ext uri="{FF2B5EF4-FFF2-40B4-BE49-F238E27FC236}">
                <a16:creationId xmlns:a16="http://schemas.microsoft.com/office/drawing/2014/main" id="{ECCF4BA1-1EAF-424B-B161-2881133D0E0C}"/>
              </a:ext>
            </a:extLst>
          </p:cNvPr>
          <p:cNvSpPr/>
          <p:nvPr/>
        </p:nvSpPr>
        <p:spPr>
          <a:xfrm>
            <a:off x="5869868" y="4949738"/>
            <a:ext cx="280220" cy="3945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1" name="Flecha: hacia abajo 30">
            <a:extLst>
              <a:ext uri="{FF2B5EF4-FFF2-40B4-BE49-F238E27FC236}">
                <a16:creationId xmlns:a16="http://schemas.microsoft.com/office/drawing/2014/main" id="{3219BF0A-168A-4F54-B803-7A04B996E7D0}"/>
              </a:ext>
            </a:extLst>
          </p:cNvPr>
          <p:cNvSpPr/>
          <p:nvPr/>
        </p:nvSpPr>
        <p:spPr>
          <a:xfrm>
            <a:off x="5860024" y="4025515"/>
            <a:ext cx="280220" cy="3945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2" name="Flecha: hacia abajo 31">
            <a:extLst>
              <a:ext uri="{FF2B5EF4-FFF2-40B4-BE49-F238E27FC236}">
                <a16:creationId xmlns:a16="http://schemas.microsoft.com/office/drawing/2014/main" id="{F3D4230A-AC88-43CC-A53E-2FDEF160E998}"/>
              </a:ext>
            </a:extLst>
          </p:cNvPr>
          <p:cNvSpPr/>
          <p:nvPr/>
        </p:nvSpPr>
        <p:spPr>
          <a:xfrm>
            <a:off x="5850186" y="3189769"/>
            <a:ext cx="280220" cy="3945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3" name="Flecha: hacia abajo 32">
            <a:extLst>
              <a:ext uri="{FF2B5EF4-FFF2-40B4-BE49-F238E27FC236}">
                <a16:creationId xmlns:a16="http://schemas.microsoft.com/office/drawing/2014/main" id="{2DD3D229-2B4C-4AEE-B73B-4BA200E12246}"/>
              </a:ext>
            </a:extLst>
          </p:cNvPr>
          <p:cNvSpPr/>
          <p:nvPr/>
        </p:nvSpPr>
        <p:spPr>
          <a:xfrm>
            <a:off x="5869861" y="2206548"/>
            <a:ext cx="280220" cy="3945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4" name="Flecha: hacia abajo 33">
            <a:extLst>
              <a:ext uri="{FF2B5EF4-FFF2-40B4-BE49-F238E27FC236}">
                <a16:creationId xmlns:a16="http://schemas.microsoft.com/office/drawing/2014/main" id="{7F59114C-87A4-4C6B-8468-8D06ACA4DDB5}"/>
              </a:ext>
            </a:extLst>
          </p:cNvPr>
          <p:cNvSpPr/>
          <p:nvPr/>
        </p:nvSpPr>
        <p:spPr>
          <a:xfrm>
            <a:off x="5860021" y="1311823"/>
            <a:ext cx="280220" cy="3945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35" name="Flecha: hacia abajo 34">
            <a:extLst>
              <a:ext uri="{FF2B5EF4-FFF2-40B4-BE49-F238E27FC236}">
                <a16:creationId xmlns:a16="http://schemas.microsoft.com/office/drawing/2014/main" id="{106CDAD3-1904-4A46-8B21-E39B542ABC85}"/>
              </a:ext>
            </a:extLst>
          </p:cNvPr>
          <p:cNvSpPr/>
          <p:nvPr/>
        </p:nvSpPr>
        <p:spPr>
          <a:xfrm>
            <a:off x="5855108" y="5790391"/>
            <a:ext cx="280220" cy="3945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6" name="Flecha: pentágono 35">
            <a:extLst>
              <a:ext uri="{FF2B5EF4-FFF2-40B4-BE49-F238E27FC236}">
                <a16:creationId xmlns:a16="http://schemas.microsoft.com/office/drawing/2014/main" id="{5FA191EF-301B-45D3-AB6D-52E798D0F0B6}"/>
              </a:ext>
            </a:extLst>
          </p:cNvPr>
          <p:cNvSpPr/>
          <p:nvPr/>
        </p:nvSpPr>
        <p:spPr>
          <a:xfrm flipH="1">
            <a:off x="6902238" y="973394"/>
            <a:ext cx="1327361" cy="162231"/>
          </a:xfrm>
          <a:prstGeom prst="homePlat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Significado</a:t>
            </a:r>
          </a:p>
        </p:txBody>
      </p:sp>
      <p:sp>
        <p:nvSpPr>
          <p:cNvPr id="37" name="Flecha: pentágono 36">
            <a:extLst>
              <a:ext uri="{FF2B5EF4-FFF2-40B4-BE49-F238E27FC236}">
                <a16:creationId xmlns:a16="http://schemas.microsoft.com/office/drawing/2014/main" id="{67BFD12F-B52F-457A-8DC1-10F73C4DDCB6}"/>
              </a:ext>
            </a:extLst>
          </p:cNvPr>
          <p:cNvSpPr/>
          <p:nvPr/>
        </p:nvSpPr>
        <p:spPr>
          <a:xfrm flipH="1">
            <a:off x="6862909" y="2851361"/>
            <a:ext cx="1327361" cy="162231"/>
          </a:xfrm>
          <a:prstGeom prst="homePlat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Utilidad</a:t>
            </a:r>
          </a:p>
        </p:txBody>
      </p:sp>
      <p:sp>
        <p:nvSpPr>
          <p:cNvPr id="38" name="Flecha: pentágono 37">
            <a:extLst>
              <a:ext uri="{FF2B5EF4-FFF2-40B4-BE49-F238E27FC236}">
                <a16:creationId xmlns:a16="http://schemas.microsoft.com/office/drawing/2014/main" id="{C87F2FE1-15FD-41E9-A46D-DF163E291B57}"/>
              </a:ext>
            </a:extLst>
          </p:cNvPr>
          <p:cNvSpPr/>
          <p:nvPr/>
        </p:nvSpPr>
        <p:spPr>
          <a:xfrm flipH="1">
            <a:off x="6857998" y="4611328"/>
            <a:ext cx="1327361" cy="162231"/>
          </a:xfrm>
          <a:prstGeom prst="homePlat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Eficacia</a:t>
            </a:r>
          </a:p>
        </p:txBody>
      </p:sp>
    </p:spTree>
    <p:extLst>
      <p:ext uri="{BB962C8B-B14F-4D97-AF65-F5344CB8AC3E}">
        <p14:creationId xmlns:p14="http://schemas.microsoft.com/office/powerpoint/2010/main" val="2878784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538097"/>
            <a:ext cx="11739282" cy="806824"/>
          </a:xfrm>
        </p:spPr>
        <p:txBody>
          <a:bodyPr anchor="t">
            <a:normAutofit/>
          </a:bodyPr>
          <a:lstStyle/>
          <a:p>
            <a:r>
              <a:rPr lang="es-AR" sz="3600" b="1" dirty="0">
                <a:latin typeface="+mn-lt"/>
              </a:rPr>
              <a:t>JERARQUIA CONCEPTUAL Y RELACION VOLUMEN-VALOR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147163B-3D17-410D-A807-4B538332E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059" y="1394886"/>
            <a:ext cx="8122024" cy="435632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3B0ADA8-5F93-40FB-B63A-6459F5F9B0B7}"/>
              </a:ext>
            </a:extLst>
          </p:cNvPr>
          <p:cNvSpPr txBox="1"/>
          <p:nvPr/>
        </p:nvSpPr>
        <p:spPr>
          <a:xfrm>
            <a:off x="777446" y="6144278"/>
            <a:ext cx="7466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/>
              <a:t>Fuente: Minería de Datos, de Sofía J. Vallejos, </a:t>
            </a:r>
            <a:r>
              <a:rPr lang="es-AR" b="1" dirty="0" err="1"/>
              <a:t>FCENyA</a:t>
            </a:r>
            <a:r>
              <a:rPr lang="es-AR" b="1" dirty="0"/>
              <a:t>, UNN</a:t>
            </a:r>
            <a:r>
              <a:rPr lang="es-A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6978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298601"/>
            <a:ext cx="11739282" cy="658002"/>
          </a:xfrm>
        </p:spPr>
        <p:txBody>
          <a:bodyPr anchor="t">
            <a:normAutofit fontScale="90000"/>
          </a:bodyPr>
          <a:lstStyle/>
          <a:p>
            <a:r>
              <a:rPr lang="es-AR" sz="4400" b="1" dirty="0">
                <a:latin typeface="+mn-lt"/>
              </a:rPr>
              <a:t>CICLO DE VIDA DE LOS DATOS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707" y="1054073"/>
            <a:ext cx="11169747" cy="5026786"/>
          </a:xfrm>
        </p:spPr>
        <p:txBody>
          <a:bodyPr>
            <a:normAutofit/>
          </a:bodyPr>
          <a:lstStyle/>
          <a:p>
            <a:pPr algn="just"/>
            <a:r>
              <a:rPr lang="es-MX" dirty="0"/>
              <a:t>El </a:t>
            </a:r>
            <a:r>
              <a:rPr lang="es-MX" b="1" dirty="0"/>
              <a:t>ciclo de vida de los datos</a:t>
            </a:r>
            <a:r>
              <a:rPr lang="es-MX" dirty="0"/>
              <a:t> describe la dinámica de cambio que estos, como tales, experimentan a lo largo de su tratamiento, en función de los diferentes contextos, usos y operaciones a los que son sometidos y que intervienen en su transformación. Concretamente, señala los pasos del proceso que los mismos experimentan desde que son obtenidos hasta que dejan de utilizarse; ellos son:</a:t>
            </a:r>
          </a:p>
          <a:p>
            <a:pPr marL="914400" lvl="1" indent="-457200" algn="l">
              <a:buAutoNum type="arabicParenR"/>
            </a:pPr>
            <a:r>
              <a:rPr lang="es-MX" sz="2400" b="1" dirty="0"/>
              <a:t>Generación:</a:t>
            </a:r>
            <a:r>
              <a:rPr lang="es-MX" sz="2400" dirty="0"/>
              <a:t> se producen (en caso que no existan). </a:t>
            </a:r>
          </a:p>
          <a:p>
            <a:pPr marL="914400" lvl="1" indent="-457200" algn="l">
              <a:buAutoNum type="arabicParenR"/>
            </a:pPr>
            <a:r>
              <a:rPr lang="es-MX" sz="2400" b="1" dirty="0"/>
              <a:t>Obtención:</a:t>
            </a:r>
            <a:r>
              <a:rPr lang="es-MX" sz="2400" dirty="0"/>
              <a:t> se capturan (en caso que ya existan). </a:t>
            </a:r>
          </a:p>
          <a:p>
            <a:pPr marL="914400" lvl="1" indent="-457200" algn="l">
              <a:buAutoNum type="arabicParenR"/>
            </a:pPr>
            <a:r>
              <a:rPr lang="es-MX" sz="2400" b="1" dirty="0"/>
              <a:t>Almacenamiento:</a:t>
            </a:r>
            <a:r>
              <a:rPr lang="es-MX" sz="2400" dirty="0"/>
              <a:t> se guardan temporalmente, de forma organizada.</a:t>
            </a:r>
          </a:p>
          <a:p>
            <a:pPr marL="914400" lvl="1" indent="-457200" algn="l">
              <a:buAutoNum type="arabicParenR"/>
            </a:pPr>
            <a:r>
              <a:rPr lang="es-MX" sz="2400" b="1" dirty="0"/>
              <a:t>Procesamiento:</a:t>
            </a:r>
            <a:r>
              <a:rPr lang="es-MX" sz="2400" dirty="0"/>
              <a:t> se analizan y/o transforman.</a:t>
            </a:r>
          </a:p>
          <a:p>
            <a:pPr marL="914400" lvl="1" indent="-457200" algn="l">
              <a:buAutoNum type="arabicParenR"/>
            </a:pPr>
            <a:r>
              <a:rPr lang="es-MX" sz="2400" b="1" dirty="0"/>
              <a:t>Uso:</a:t>
            </a:r>
            <a:r>
              <a:rPr lang="es-MX" sz="2400" dirty="0"/>
              <a:t> se utilizan para obtener información o tomar decisiones.</a:t>
            </a:r>
          </a:p>
          <a:p>
            <a:pPr marL="914400" lvl="1" indent="-457200" algn="l">
              <a:buAutoNum type="arabicParenR"/>
            </a:pPr>
            <a:r>
              <a:rPr lang="es-MX" sz="2400" b="1" dirty="0"/>
              <a:t>Compartición:</a:t>
            </a:r>
            <a:r>
              <a:rPr lang="es-MX" sz="2400" dirty="0"/>
              <a:t> se distribuyen a quienes los necesitan.</a:t>
            </a:r>
          </a:p>
          <a:p>
            <a:pPr marL="914400" lvl="1" indent="-457200" algn="l">
              <a:buAutoNum type="arabicParenR"/>
            </a:pPr>
            <a:r>
              <a:rPr lang="es-MX" sz="2400" b="1" dirty="0"/>
              <a:t>Archivo: </a:t>
            </a:r>
            <a:r>
              <a:rPr lang="es-MX" sz="2400" dirty="0"/>
              <a:t>se conservan para el futuro, resguardando su valor histórico.</a:t>
            </a:r>
            <a:endParaRPr lang="es-MX" sz="2400" b="1" dirty="0"/>
          </a:p>
          <a:p>
            <a:pPr marL="914400" lvl="1" indent="-457200" algn="l">
              <a:buAutoNum type="arabicParenR"/>
            </a:pPr>
            <a:r>
              <a:rPr lang="es-MX" sz="2400" b="1" dirty="0"/>
              <a:t>Eliminación:</a:t>
            </a:r>
            <a:r>
              <a:rPr lang="es-MX" sz="2400" dirty="0"/>
              <a:t> se suprimen o descartan cuando ya no son necesarios.</a:t>
            </a:r>
          </a:p>
        </p:txBody>
      </p:sp>
    </p:spTree>
    <p:extLst>
      <p:ext uri="{BB962C8B-B14F-4D97-AF65-F5344CB8AC3E}">
        <p14:creationId xmlns:p14="http://schemas.microsoft.com/office/powerpoint/2010/main" val="2848906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481825"/>
            <a:ext cx="11739282" cy="767886"/>
          </a:xfrm>
        </p:spPr>
        <p:txBody>
          <a:bodyPr anchor="t">
            <a:normAutofit/>
          </a:bodyPr>
          <a:lstStyle/>
          <a:p>
            <a:r>
              <a:rPr lang="es-AR" sz="4800" b="1" dirty="0">
                <a:latin typeface="+mn-lt"/>
              </a:rPr>
              <a:t>GESTION DE DATOS: ANTECEDENTES (1)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187" y="1066827"/>
            <a:ext cx="11358563" cy="5276820"/>
          </a:xfrm>
        </p:spPr>
        <p:txBody>
          <a:bodyPr>
            <a:normAutofit fontScale="70000" lnSpcReduction="20000"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endParaRPr lang="es-MX" sz="32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3600" dirty="0"/>
              <a:t>El “Ciclo de Vida de los Datos” requiere un proceso de “Gestión de Datos”.</a:t>
            </a:r>
          </a:p>
          <a:p>
            <a:pPr algn="just"/>
            <a:r>
              <a:rPr lang="es-MX" sz="3600" dirty="0"/>
              <a:t>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3600" dirty="0"/>
              <a:t>Se conoce como gestión de datos al proceso requerido para transformar los datos en conocimiento (información útil a un área determinada).</a:t>
            </a:r>
          </a:p>
          <a:p>
            <a:pPr algn="just"/>
            <a:endParaRPr lang="es-MX" sz="3600" b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3600" dirty="0"/>
              <a:t>Recopilar y disponer de datos implica para la organización, concebir y desarrollar un esquema de acción que permita la explotación de los mismos; esto es, tener capacidad de gestión de datos.</a:t>
            </a:r>
            <a:endParaRPr lang="es-MX" sz="3600" b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MX" sz="3600" b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3600" dirty="0"/>
              <a:t>La gestión de datos es parte de un esquema funcional mayor (sistema de administración) que involucra a toda la empresa.</a:t>
            </a:r>
          </a:p>
          <a:p>
            <a:pPr algn="just"/>
            <a:endParaRPr lang="es-MX" sz="36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3600" dirty="0"/>
              <a:t>La gestión de datos no posee un fin en si mismo, sino que sirve a los intereses y objetivos superiores de la empresa. </a:t>
            </a:r>
            <a:endParaRPr lang="es-AR" sz="3600" dirty="0"/>
          </a:p>
        </p:txBody>
      </p:sp>
    </p:spTree>
    <p:extLst>
      <p:ext uri="{BB962C8B-B14F-4D97-AF65-F5344CB8AC3E}">
        <p14:creationId xmlns:p14="http://schemas.microsoft.com/office/powerpoint/2010/main" val="2106402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355213"/>
            <a:ext cx="11739282" cy="806824"/>
          </a:xfrm>
        </p:spPr>
        <p:txBody>
          <a:bodyPr anchor="t">
            <a:normAutofit/>
          </a:bodyPr>
          <a:lstStyle/>
          <a:p>
            <a:r>
              <a:rPr lang="es-AR" sz="4400" b="1" dirty="0">
                <a:latin typeface="+mn-lt"/>
              </a:rPr>
              <a:t>GESTION DE DATOS: CONCEPTOS ASOCIADOS (2)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4117" y="1035425"/>
            <a:ext cx="11739282" cy="4776757"/>
          </a:xfrm>
        </p:spPr>
        <p:txBody>
          <a:bodyPr>
            <a:normAutofit/>
          </a:bodyPr>
          <a:lstStyle/>
          <a:p>
            <a:pPr algn="just"/>
            <a:r>
              <a:rPr lang="es-MX" sz="2500" b="1" dirty="0"/>
              <a:t>La gestión de datos requiere la comprensión articulada e implementación de dos conceptos específicos y complementarios: Gobierno de datos y Arquitectura de datos.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AR" sz="3200" dirty="0"/>
          </a:p>
          <a:p>
            <a:pPr algn="just"/>
            <a:endParaRPr lang="es-MX" sz="3200" dirty="0"/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63300372-A673-46B5-9BF7-D66656EE71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017676"/>
              </p:ext>
            </p:extLst>
          </p:nvPr>
        </p:nvGraphicFramePr>
        <p:xfrm>
          <a:off x="224117" y="2057399"/>
          <a:ext cx="11739282" cy="4757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354">
                  <a:extLst>
                    <a:ext uri="{9D8B030D-6E8A-4147-A177-3AD203B41FA5}">
                      <a16:colId xmlns:a16="http://schemas.microsoft.com/office/drawing/2014/main" val="3047654479"/>
                    </a:ext>
                  </a:extLst>
                </a:gridCol>
                <a:gridCol w="1613647">
                  <a:extLst>
                    <a:ext uri="{9D8B030D-6E8A-4147-A177-3AD203B41FA5}">
                      <a16:colId xmlns:a16="http://schemas.microsoft.com/office/drawing/2014/main" val="1692416737"/>
                    </a:ext>
                  </a:extLst>
                </a:gridCol>
                <a:gridCol w="9072281">
                  <a:extLst>
                    <a:ext uri="{9D8B030D-6E8A-4147-A177-3AD203B41FA5}">
                      <a16:colId xmlns:a16="http://schemas.microsoft.com/office/drawing/2014/main" val="2585802081"/>
                    </a:ext>
                  </a:extLst>
                </a:gridCol>
              </a:tblGrid>
              <a:tr h="2227835">
                <a:tc rowSpan="2">
                  <a:txBody>
                    <a:bodyPr/>
                    <a:lstStyle/>
                    <a:p>
                      <a:pPr algn="ctr"/>
                      <a:r>
                        <a:rPr lang="es-AR" sz="2000" b="1" dirty="0">
                          <a:solidFill>
                            <a:schemeClr val="tx1"/>
                          </a:solidFill>
                        </a:rPr>
                        <a:t>Gestión </a:t>
                      </a:r>
                    </a:p>
                    <a:p>
                      <a:pPr algn="ctr"/>
                      <a:r>
                        <a:rPr lang="es-AR" sz="2000" b="1" dirty="0">
                          <a:solidFill>
                            <a:schemeClr val="tx1"/>
                          </a:solidFill>
                        </a:rPr>
                        <a:t>de </a:t>
                      </a:r>
                    </a:p>
                    <a:p>
                      <a:pPr algn="ctr"/>
                      <a:r>
                        <a:rPr lang="es-AR" sz="2000" b="1" dirty="0">
                          <a:solidFill>
                            <a:schemeClr val="tx1"/>
                          </a:solidFill>
                        </a:rPr>
                        <a:t>Datos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000" b="1" dirty="0">
                          <a:solidFill>
                            <a:schemeClr val="tx1"/>
                          </a:solidFill>
                        </a:rPr>
                        <a:t>Gobierno</a:t>
                      </a:r>
                    </a:p>
                    <a:p>
                      <a:pPr algn="ctr"/>
                      <a:r>
                        <a:rPr lang="es-AR" sz="2000" b="1" dirty="0">
                          <a:solidFill>
                            <a:schemeClr val="tx1"/>
                          </a:solidFill>
                        </a:rPr>
                        <a:t>de </a:t>
                      </a:r>
                    </a:p>
                    <a:p>
                      <a:pPr algn="ctr"/>
                      <a:r>
                        <a:rPr lang="es-AR" sz="2000" b="1" dirty="0">
                          <a:solidFill>
                            <a:schemeClr val="tx1"/>
                          </a:solidFill>
                        </a:rPr>
                        <a:t>Datos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gobierno de datos es el marco de comportamiento organizacional definido para que los datos sean gestionados durante todo su ciclo de vida.  Los propósitos que persigue son: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Mejorar la calidad y confiabilidad de la información.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Facilitar la toma de decisiones.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Reducir riesgos de seguridad y cumplimiento legal.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Incrementar la eficiencia operativa.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Promover el uso responsable y consistente de los datos.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Favorecer la transformación digital y la analítica empresarial.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655944"/>
                  </a:ext>
                </a:extLst>
              </a:tr>
              <a:tr h="2182800"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000" b="1" dirty="0">
                          <a:solidFill>
                            <a:schemeClr val="tx1"/>
                          </a:solidFill>
                        </a:rPr>
                        <a:t>Arquitectura </a:t>
                      </a:r>
                    </a:p>
                    <a:p>
                      <a:pPr algn="ctr"/>
                      <a:r>
                        <a:rPr lang="es-AR" sz="2000" b="1" dirty="0">
                          <a:solidFill>
                            <a:schemeClr val="tx1"/>
                          </a:solidFill>
                        </a:rPr>
                        <a:t>de </a:t>
                      </a:r>
                    </a:p>
                    <a:p>
                      <a:pPr algn="ctr"/>
                      <a:r>
                        <a:rPr lang="es-AR" sz="2000" b="1" dirty="0">
                          <a:solidFill>
                            <a:schemeClr val="tx1"/>
                          </a:solidFill>
                        </a:rPr>
                        <a:t>Datos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La Arquitectura de Datos es</a:t>
                      </a:r>
                      <a:r>
                        <a:rPr lang="es-MX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 marco de organización que define la estructura y los componentes necesarios para la explotación de los datos de la empresa. Concretamente</a:t>
                      </a:r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, se ocupa de la especificación y materialización de las soluciones basadas en datos. Los propósitos que persigue son:</a:t>
                      </a:r>
                      <a:endParaRPr lang="es-MX" sz="1600" dirty="0"/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MX" sz="1600" b="1" dirty="0"/>
                        <a:t>Definir un proceso de tratamiento de los datos alineado con las necesidades de la organización.</a:t>
                      </a:r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600" b="1" dirty="0"/>
                        <a:t>Proveer modelos, sistemas y estructuras de datos consistentes, flexibles y escalables.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600" b="1" dirty="0"/>
                        <a:t>Incorporar e integrar nuevas y mejores fuentes de datos.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600" b="1" dirty="0"/>
                        <a:t>Favorecer la interoperabilidad y el intercambio de datos.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MX" sz="1600" b="1" dirty="0"/>
                        <a:t>Maximizar el aprovechamiento y el valor obtenido de los datos. </a:t>
                      </a:r>
                    </a:p>
                    <a:p>
                      <a:pPr algn="just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2245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071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380829"/>
            <a:ext cx="11739282" cy="806824"/>
          </a:xfrm>
        </p:spPr>
        <p:txBody>
          <a:bodyPr anchor="t">
            <a:normAutofit/>
          </a:bodyPr>
          <a:lstStyle/>
          <a:p>
            <a:r>
              <a:rPr lang="es-AR" sz="4400" b="1" dirty="0">
                <a:latin typeface="+mn-lt"/>
              </a:rPr>
              <a:t>GOBIERNO DE DATOS: COMPONENTES (1)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098" y="1072921"/>
            <a:ext cx="11408899" cy="5474589"/>
          </a:xfrm>
        </p:spPr>
        <p:txBody>
          <a:bodyPr>
            <a:noAutofit/>
          </a:bodyPr>
          <a:lstStyle/>
          <a:p>
            <a:pPr marL="266700" lvl="0" indent="-266700" algn="just">
              <a:buFont typeface="Wingdings" panose="05000000000000000000" pitchFamily="2" charset="2"/>
              <a:buChar char="v"/>
            </a:pPr>
            <a:r>
              <a:rPr lang="es-AR" b="1" dirty="0"/>
              <a:t>Gestión de políticas y estándares:</a:t>
            </a:r>
          </a:p>
          <a:p>
            <a:pPr marL="450850" indent="-182563" algn="just">
              <a:buFont typeface="Arial" panose="020B0604020202020204" pitchFamily="34" charset="0"/>
              <a:buChar char="•"/>
            </a:pPr>
            <a:r>
              <a:rPr lang="es-AR" dirty="0"/>
              <a:t>Definen las reglas para la creación, almacenamiento, uso, intercambio y eliminación de datos (ciclo de vida de los datos).</a:t>
            </a:r>
          </a:p>
          <a:p>
            <a:pPr marL="450850" indent="-182563" algn="just">
              <a:buFont typeface="Arial" panose="020B0604020202020204" pitchFamily="34" charset="0"/>
              <a:buChar char="•"/>
            </a:pPr>
            <a:r>
              <a:rPr lang="es-AR" dirty="0"/>
              <a:t>Establecen criterios de calidad, seguridad y cumplimiento.</a:t>
            </a:r>
          </a:p>
          <a:p>
            <a:pPr marL="266700" indent="-266700" algn="just">
              <a:buFont typeface="Wingdings" panose="05000000000000000000" pitchFamily="2" charset="2"/>
              <a:buChar char="v"/>
            </a:pPr>
            <a:r>
              <a:rPr lang="es-AR" b="1" dirty="0"/>
              <a:t>Gestión de roles y responsabilidades:</a:t>
            </a:r>
            <a:endParaRPr lang="es-AR" dirty="0"/>
          </a:p>
          <a:p>
            <a:pPr marL="450850" lvl="1" indent="-184150" algn="just">
              <a:buFont typeface="Arial" panose="020B0604020202020204" pitchFamily="34" charset="0"/>
              <a:buChar char="•"/>
            </a:pPr>
            <a:r>
              <a:rPr lang="es-AR" sz="2400" dirty="0"/>
              <a:t>Asignan responsabilidades claras sobre la gestión de los datos.</a:t>
            </a:r>
          </a:p>
          <a:p>
            <a:pPr marL="450850" lvl="1" indent="-184150" algn="just">
              <a:buFont typeface="Arial" panose="020B0604020202020204" pitchFamily="34" charset="0"/>
              <a:buChar char="•"/>
            </a:pPr>
            <a:r>
              <a:rPr lang="es-AR" sz="2400" dirty="0"/>
              <a:t>Algunos roles comunes son: Responsable de datos (Data </a:t>
            </a:r>
            <a:r>
              <a:rPr lang="es-AR" sz="2400" dirty="0" err="1"/>
              <a:t>Owner</a:t>
            </a:r>
            <a:r>
              <a:rPr lang="es-AR" sz="2400" dirty="0"/>
              <a:t>); Administrador de datos (Data Steward); Equipo de Datos; Comité de Gobierno de Datos.</a:t>
            </a:r>
          </a:p>
          <a:p>
            <a:pPr marL="266700" lvl="1" indent="-266700" algn="just">
              <a:buFont typeface="Wingdings" panose="05000000000000000000" pitchFamily="2" charset="2"/>
              <a:buChar char="v"/>
            </a:pPr>
            <a:r>
              <a:rPr lang="es-AR" sz="2400" b="1" dirty="0"/>
              <a:t>Gestión de la calidad de los datos:</a:t>
            </a:r>
          </a:p>
          <a:p>
            <a:pPr marL="450850" lvl="1" indent="-184150" algn="just">
              <a:buFont typeface="Arial" panose="020B0604020202020204" pitchFamily="34" charset="0"/>
              <a:buChar char="•"/>
            </a:pPr>
            <a:r>
              <a:rPr lang="es-AR" sz="2400" dirty="0"/>
              <a:t>Garantiza que los datos sean: Exactos, Completos, Consistentes, Actualizados y Confiables.</a:t>
            </a:r>
          </a:p>
          <a:p>
            <a:pPr marL="266700" lvl="1" indent="-266700" algn="just">
              <a:buFont typeface="Wingdings" panose="05000000000000000000" pitchFamily="2" charset="2"/>
              <a:buChar char="v"/>
            </a:pPr>
            <a:r>
              <a:rPr lang="es-AR" sz="2400" b="1" dirty="0"/>
              <a:t>Gestión de metadatos:</a:t>
            </a:r>
            <a:endParaRPr lang="es-AR" sz="2400" dirty="0"/>
          </a:p>
          <a:p>
            <a:pPr marL="450850" lvl="1" indent="-184150" algn="just">
              <a:buFont typeface="Arial" panose="020B0604020202020204" pitchFamily="34" charset="0"/>
              <a:buChar char="•"/>
            </a:pPr>
            <a:r>
              <a:rPr lang="es-AR" sz="2400" dirty="0"/>
              <a:t>Organiza la información sobre los datos (origen, significado, formato, ubicación y uso).</a:t>
            </a:r>
          </a:p>
          <a:p>
            <a:pPr marL="450850" lvl="1" indent="-184150" algn="just">
              <a:buFont typeface="Arial" panose="020B0604020202020204" pitchFamily="34" charset="0"/>
              <a:buChar char="•"/>
            </a:pPr>
            <a:r>
              <a:rPr lang="es-AR" sz="2400" dirty="0"/>
              <a:t>Facilita la búsqueda y comprensión de la información.</a:t>
            </a:r>
          </a:p>
        </p:txBody>
      </p:sp>
    </p:spTree>
    <p:extLst>
      <p:ext uri="{BB962C8B-B14F-4D97-AF65-F5344CB8AC3E}">
        <p14:creationId xmlns:p14="http://schemas.microsoft.com/office/powerpoint/2010/main" val="1962810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228601"/>
            <a:ext cx="11739282" cy="699447"/>
          </a:xfrm>
        </p:spPr>
        <p:txBody>
          <a:bodyPr anchor="t">
            <a:normAutofit/>
          </a:bodyPr>
          <a:lstStyle/>
          <a:p>
            <a:r>
              <a:rPr lang="es-AR" sz="4400" b="1" dirty="0">
                <a:latin typeface="+mn-lt"/>
              </a:rPr>
              <a:t>GOBIERNO DE DATOS: COMPONENTES (2)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182" y="948475"/>
            <a:ext cx="10846190" cy="5462556"/>
          </a:xfrm>
        </p:spPr>
        <p:txBody>
          <a:bodyPr>
            <a:noAutofit/>
          </a:bodyPr>
          <a:lstStyle/>
          <a:p>
            <a:pPr marL="266700" lvl="0" indent="-266700" algn="l">
              <a:buFont typeface="Wingdings" panose="05000000000000000000" pitchFamily="2" charset="2"/>
              <a:buChar char="v"/>
            </a:pPr>
            <a:r>
              <a:rPr lang="es-AR" b="1" dirty="0"/>
              <a:t>Gestión de la seguridad y privacidad de los datos:</a:t>
            </a:r>
            <a:endParaRPr lang="es-AR" dirty="0"/>
          </a:p>
          <a:p>
            <a:pPr marL="450850" lvl="1" indent="-184150" algn="l">
              <a:buFont typeface="Arial" panose="020B0604020202020204" pitchFamily="34" charset="0"/>
              <a:buChar char="•"/>
            </a:pPr>
            <a:r>
              <a:rPr lang="es-AR" sz="2400" dirty="0"/>
              <a:t>Protege los datos contra accesos no autorizados.</a:t>
            </a:r>
          </a:p>
          <a:p>
            <a:pPr marL="450850" lvl="1" indent="-184150" algn="l">
              <a:buFont typeface="Arial" panose="020B0604020202020204" pitchFamily="34" charset="0"/>
              <a:buChar char="•"/>
            </a:pPr>
            <a:r>
              <a:rPr lang="es-AR" sz="2400" dirty="0"/>
              <a:t>Incluye mecanismos de autenticación, autorización, cifrado y respaldo.</a:t>
            </a:r>
          </a:p>
          <a:p>
            <a:pPr marL="450850" lvl="1" indent="-184150" algn="l">
              <a:buFont typeface="Arial" panose="020B0604020202020204" pitchFamily="34" charset="0"/>
              <a:buChar char="•"/>
            </a:pPr>
            <a:r>
              <a:rPr lang="es-AR" sz="2400" dirty="0"/>
              <a:t>Asegura el cumplimiento de las leyes de protección de datos.</a:t>
            </a:r>
            <a:endParaRPr lang="es-AR" b="1" dirty="0"/>
          </a:p>
          <a:p>
            <a:pPr marL="266700" lvl="0" indent="-266700" algn="l">
              <a:buFont typeface="Wingdings" panose="05000000000000000000" pitchFamily="2" charset="2"/>
              <a:buChar char="v"/>
            </a:pPr>
            <a:r>
              <a:rPr lang="es-AR" b="1" dirty="0"/>
              <a:t>Gestión del ciclo de vida de los datos:</a:t>
            </a:r>
            <a:endParaRPr lang="es-AR" dirty="0"/>
          </a:p>
          <a:p>
            <a:pPr marL="450850" lvl="1" indent="-184150" algn="l">
              <a:buFont typeface="Arial" panose="020B0604020202020204" pitchFamily="34" charset="0"/>
              <a:buChar char="•"/>
            </a:pPr>
            <a:r>
              <a:rPr lang="es-AR" sz="2400" dirty="0"/>
              <a:t>Define cómo se administran los datos desde su creación hasta su eliminación.</a:t>
            </a:r>
          </a:p>
          <a:p>
            <a:pPr marL="450850" lvl="1" indent="-184150" algn="l">
              <a:buFont typeface="Arial" panose="020B0604020202020204" pitchFamily="34" charset="0"/>
              <a:buChar char="•"/>
            </a:pPr>
            <a:r>
              <a:rPr lang="es-AR" sz="2400" dirty="0"/>
              <a:t>Incluye captura, almacenamiento, mantenimiento, archivado y disposición final.</a:t>
            </a:r>
          </a:p>
          <a:p>
            <a:pPr marL="266700" lvl="0" indent="-266700" algn="l">
              <a:buFont typeface="Wingdings" panose="05000000000000000000" pitchFamily="2" charset="2"/>
              <a:buChar char="v"/>
            </a:pPr>
            <a:r>
              <a:rPr lang="es-AR" b="1" dirty="0"/>
              <a:t>Gestión de riesgos y cumplimientos:</a:t>
            </a:r>
            <a:endParaRPr lang="es-AR" dirty="0"/>
          </a:p>
          <a:p>
            <a:pPr marL="450850" lvl="1" indent="-184150" algn="l">
              <a:buFont typeface="Arial" panose="020B0604020202020204" pitchFamily="34" charset="0"/>
              <a:buChar char="•"/>
            </a:pPr>
            <a:r>
              <a:rPr lang="es-AR" sz="2400" dirty="0"/>
              <a:t>Verifica el cumplimiento de regulaciones y políticas internas.</a:t>
            </a:r>
          </a:p>
          <a:p>
            <a:pPr marL="450850" lvl="1" indent="-184150" algn="l">
              <a:buFont typeface="Arial" panose="020B0604020202020204" pitchFamily="34" charset="0"/>
              <a:buChar char="•"/>
            </a:pPr>
            <a:r>
              <a:rPr lang="es-AR" sz="2400" dirty="0"/>
              <a:t>Identifica y mitiga riesgos relacionados con el manejo de los datos.</a:t>
            </a:r>
          </a:p>
          <a:p>
            <a:pPr marL="266700" lvl="0" indent="-266700" algn="l">
              <a:buFont typeface="Wingdings" panose="05000000000000000000" pitchFamily="2" charset="2"/>
              <a:buChar char="v"/>
            </a:pPr>
            <a:r>
              <a:rPr lang="es-AR" b="1" dirty="0"/>
              <a:t>Gestión de la integración de datos:</a:t>
            </a:r>
            <a:endParaRPr lang="es-AR" dirty="0"/>
          </a:p>
          <a:p>
            <a:pPr marL="450850" lvl="1" indent="-184150" algn="l">
              <a:buFont typeface="Arial" panose="020B0604020202020204" pitchFamily="34" charset="0"/>
              <a:buChar char="•"/>
            </a:pPr>
            <a:r>
              <a:rPr lang="es-AR" sz="2400" dirty="0"/>
              <a:t>Establece cómo se conectan las distintas fuentes de datos.</a:t>
            </a:r>
          </a:p>
          <a:p>
            <a:pPr marL="450850" lvl="1" indent="-184150" algn="l">
              <a:buFont typeface="Arial" panose="020B0604020202020204" pitchFamily="34" charset="0"/>
              <a:buChar char="•"/>
            </a:pPr>
            <a:r>
              <a:rPr lang="es-AR" sz="2400" dirty="0"/>
              <a:t>Formar un único entorno de datos.</a:t>
            </a:r>
          </a:p>
          <a:p>
            <a:pPr algn="l"/>
            <a:endParaRPr lang="es-MX" b="1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83160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453689"/>
            <a:ext cx="11739282" cy="658503"/>
          </a:xfrm>
        </p:spPr>
        <p:txBody>
          <a:bodyPr anchor="t">
            <a:normAutofit fontScale="90000"/>
          </a:bodyPr>
          <a:lstStyle/>
          <a:p>
            <a:r>
              <a:rPr lang="es-AR" sz="4400" b="1" dirty="0">
                <a:latin typeface="+mn-lt"/>
              </a:rPr>
              <a:t>ARQUITECTURA DE DATOS: AREAS FUNCIONALES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0501" y="1173564"/>
            <a:ext cx="10930601" cy="5339778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sz="2500" b="1" dirty="0"/>
              <a:t>Existe consenso mayoritario acerca de cuáles son, típicamente, los bloques componentes de una arquitectura de datos organizacional: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500" b="1" dirty="0"/>
              <a:t>Sistemas de origen:</a:t>
            </a:r>
            <a:r>
              <a:rPr lang="es-MX" sz="2500" dirty="0"/>
              <a:t> Este bloque comprende las fuentes y los mecanismos de captura de datos que alimentan el tratamiento de los mismos.</a:t>
            </a:r>
            <a:endParaRPr lang="es-MX" sz="2500" b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500" b="1" dirty="0"/>
              <a:t>Ingesta y transporte:</a:t>
            </a:r>
            <a:r>
              <a:rPr lang="es-MX" sz="2500" dirty="0"/>
              <a:t> Constituye el bloque donde se extraen los datos de las fuentes y son movidos  hacia el entorno central. Utiliza métodos por lotes o flujos en tiempo real.</a:t>
            </a:r>
            <a:endParaRPr lang="es-MX" sz="2500" b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500" b="1" dirty="0"/>
              <a:t>Almacenamiento central:</a:t>
            </a:r>
            <a:r>
              <a:rPr lang="es-MX" sz="2500" dirty="0"/>
              <a:t> Bloque que define y administra los espacios de archivo y los soportes donde se guardan los datos procesados o sin procesar. </a:t>
            </a:r>
            <a:endParaRPr lang="es-MX" sz="2500" b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500" b="1" dirty="0"/>
              <a:t>Procesamiento y modelado:</a:t>
            </a:r>
            <a:r>
              <a:rPr lang="es-MX" sz="2500" dirty="0"/>
              <a:t> Bloque en el que se limpian, transforman y estructuran los datos para que tengan aplicación y sentido. Aquí se aplican reglas de calidad y se unifican formatos.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500" b="1" dirty="0"/>
              <a:t>Consumo y visualización:</a:t>
            </a:r>
            <a:r>
              <a:rPr lang="es-MX" sz="2500" dirty="0"/>
              <a:t> Es la capa final orientada al usuario. Permite crear reportes, tableros de control interactivos o alimentar modelos de inteligencia artificial.</a:t>
            </a:r>
          </a:p>
        </p:txBody>
      </p:sp>
    </p:spTree>
    <p:extLst>
      <p:ext uri="{BB962C8B-B14F-4D97-AF65-F5344CB8AC3E}">
        <p14:creationId xmlns:p14="http://schemas.microsoft.com/office/powerpoint/2010/main" val="2979423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294617"/>
            <a:ext cx="11739282" cy="560372"/>
          </a:xfrm>
        </p:spPr>
        <p:txBody>
          <a:bodyPr anchor="t">
            <a:noAutofit/>
          </a:bodyPr>
          <a:lstStyle/>
          <a:p>
            <a:r>
              <a:rPr lang="es-AR" sz="4400" b="1" dirty="0">
                <a:latin typeface="+mn-lt"/>
              </a:rPr>
              <a:t>TIPO DE DATOS. PROPOSITO (1)</a:t>
            </a:r>
            <a:br>
              <a:rPr lang="es-AR" sz="4400" b="1" dirty="0">
                <a:latin typeface="+mn-lt"/>
              </a:rPr>
            </a:br>
            <a:endParaRPr lang="es-AR" sz="4400" b="1" dirty="0">
              <a:latin typeface="+mn-lt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87074EB-898E-4D11-813B-F758ECCFA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384" y="1147045"/>
            <a:ext cx="10649243" cy="4432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 algn="just" eaLnBrk="0" fontAlgn="base" hangingPunct="0">
              <a:lnSpc>
                <a:spcPts val="24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s-MX" sz="3200" dirty="0"/>
              <a:t>Los datos pueden ser considerados y diferenciados conforme múltiples criterios.</a:t>
            </a:r>
            <a:endParaRPr lang="es-AR" sz="3200" dirty="0"/>
          </a:p>
          <a:p>
            <a:pPr marL="342900" lvl="0" indent="-342900" algn="just" eaLnBrk="0" fontAlgn="base" hangingPunct="0">
              <a:lnSpc>
                <a:spcPts val="24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s-MX" sz="3200" dirty="0"/>
              <a:t>La tipificación de los datos permite identificarlos y diferenciarlos según su uso o finalidad.</a:t>
            </a:r>
          </a:p>
          <a:p>
            <a:pPr marL="342900" lvl="0" indent="-342900" algn="just" eaLnBrk="0" fontAlgn="base" hangingPunct="0">
              <a:lnSpc>
                <a:spcPts val="24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s-MX" sz="3200" dirty="0"/>
              <a:t>La tipificación facilita la determinación del rol funcional que desempeñan en el entorno organizacional.</a:t>
            </a:r>
          </a:p>
          <a:p>
            <a:pPr marL="342900" lvl="0" indent="-342900" algn="just" eaLnBrk="0" fontAlgn="base" hangingPunct="0">
              <a:lnSpc>
                <a:spcPts val="24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s-MX" altLang="es-AR" sz="3200" dirty="0"/>
              <a:t>Contribuye a clarificar y profundizar el conocimiento de los mismos.</a:t>
            </a:r>
          </a:p>
          <a:p>
            <a:pPr marL="342900" lvl="0" indent="-342900" algn="just" eaLnBrk="0" fontAlgn="base" hangingPunct="0">
              <a:lnSpc>
                <a:spcPts val="24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s-MX" altLang="es-AR" sz="3200" dirty="0"/>
              <a:t>Contribuye a la generación de vocabulario técnico de gran utilidad.</a:t>
            </a:r>
            <a:endParaRPr kumimoji="0" lang="es-AR" altLang="es-AR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9547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308685"/>
            <a:ext cx="11739282" cy="560372"/>
          </a:xfrm>
        </p:spPr>
        <p:txBody>
          <a:bodyPr anchor="t">
            <a:noAutofit/>
          </a:bodyPr>
          <a:lstStyle/>
          <a:p>
            <a:r>
              <a:rPr lang="es-AR" sz="4400" b="1" dirty="0">
                <a:latin typeface="+mn-lt"/>
              </a:rPr>
              <a:t>TIPO DE DATOS. CLASIFICACIONES (2)</a:t>
            </a:r>
            <a:br>
              <a:rPr lang="es-AR" sz="4400" b="1" dirty="0">
                <a:latin typeface="+mn-lt"/>
              </a:rPr>
            </a:br>
            <a:endParaRPr lang="es-AR" sz="4400" b="1" dirty="0">
              <a:latin typeface="+mn-lt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87074EB-898E-4D11-813B-F758ECCFA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786" y="994808"/>
            <a:ext cx="11327642" cy="5401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103188" algn="just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Según su </a:t>
            </a:r>
            <a:r>
              <a:rPr kumimoji="0" lang="es-AR" altLang="es-AR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procedencia</a:t>
            </a:r>
            <a:r>
              <a:rPr lang="es-AR" altLang="es-AR" sz="2100" dirty="0">
                <a:latin typeface="+mj-lt"/>
              </a:rPr>
              <a:t>, se clasifican en:</a:t>
            </a: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s-AR" altLang="es-AR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Internos y Externos</a:t>
            </a: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</a:t>
            </a:r>
          </a:p>
          <a:p>
            <a:pPr marL="285750" indent="-103188" algn="just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AR" altLang="es-AR" sz="2100" dirty="0">
                <a:latin typeface="+mj-lt"/>
              </a:rPr>
              <a:t>Según su </a:t>
            </a:r>
            <a:r>
              <a:rPr lang="es-AR" altLang="es-AR" sz="2100" b="1" dirty="0">
                <a:latin typeface="+mj-lt"/>
              </a:rPr>
              <a:t>fuente</a:t>
            </a:r>
            <a:r>
              <a:rPr lang="es-AR" altLang="es-AR" sz="2100" dirty="0">
                <a:latin typeface="+mj-lt"/>
              </a:rPr>
              <a:t> , se clasifican en: </a:t>
            </a:r>
            <a:r>
              <a:rPr lang="es-AR" altLang="es-AR" sz="2100" b="1" dirty="0">
                <a:latin typeface="+mj-lt"/>
              </a:rPr>
              <a:t>P</a:t>
            </a:r>
            <a:r>
              <a:rPr kumimoji="0" lang="es-AR" altLang="es-AR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rimarios y Secundarios</a:t>
            </a: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</a:t>
            </a:r>
          </a:p>
          <a:p>
            <a:pPr marL="285750" indent="-103188" algn="just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AR" altLang="es-AR" sz="2100" dirty="0">
                <a:latin typeface="+mj-lt"/>
              </a:rPr>
              <a:t>Según su </a:t>
            </a:r>
            <a:r>
              <a:rPr lang="es-AR" altLang="es-AR" sz="2100" b="1" dirty="0">
                <a:latin typeface="+mj-lt"/>
              </a:rPr>
              <a:t>estructura</a:t>
            </a:r>
            <a:r>
              <a:rPr lang="es-AR" altLang="es-AR" sz="2100" dirty="0">
                <a:latin typeface="+mj-lt"/>
              </a:rPr>
              <a:t>, se clasifican en: </a:t>
            </a:r>
            <a:r>
              <a:rPr lang="es-AR" altLang="es-AR" sz="2100" b="1" dirty="0">
                <a:latin typeface="+mj-lt"/>
              </a:rPr>
              <a:t>Estructurados, Semiestructurados y No estructurados</a:t>
            </a:r>
            <a:r>
              <a:rPr lang="es-AR" altLang="es-AR" sz="2100" dirty="0">
                <a:latin typeface="+mj-lt"/>
              </a:rPr>
              <a:t>.</a:t>
            </a:r>
          </a:p>
          <a:p>
            <a:pPr marL="285750" indent="-103188" algn="just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AR" altLang="es-AR" sz="2100" dirty="0">
                <a:latin typeface="+mj-lt"/>
              </a:rPr>
              <a:t>Según su </a:t>
            </a:r>
            <a:r>
              <a:rPr lang="es-AR" altLang="es-AR" sz="2100" b="1" dirty="0">
                <a:latin typeface="+mj-lt"/>
              </a:rPr>
              <a:t>naturaleza</a:t>
            </a:r>
            <a:r>
              <a:rPr lang="es-AR" altLang="es-AR" sz="2100" dirty="0">
                <a:latin typeface="+mj-lt"/>
              </a:rPr>
              <a:t>, se clasifican en: </a:t>
            </a:r>
            <a:r>
              <a:rPr lang="es-AR" altLang="es-AR" sz="2100" b="1" dirty="0">
                <a:latin typeface="+mj-lt"/>
              </a:rPr>
              <a:t>Cualitativos y Cuantitativos</a:t>
            </a:r>
            <a:r>
              <a:rPr lang="es-AR" altLang="es-AR" sz="2100" dirty="0">
                <a:latin typeface="+mj-lt"/>
              </a:rPr>
              <a:t>.</a:t>
            </a:r>
          </a:p>
          <a:p>
            <a:pPr marL="285750" indent="-103188" algn="just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AR" altLang="es-AR" sz="2100" dirty="0">
                <a:latin typeface="+mj-lt"/>
              </a:rPr>
              <a:t>Según su </a:t>
            </a:r>
            <a:r>
              <a:rPr lang="es-AR" altLang="es-AR" sz="2100" b="1" dirty="0">
                <a:latin typeface="+mj-lt"/>
              </a:rPr>
              <a:t>formato o contenido</a:t>
            </a:r>
            <a:r>
              <a:rPr lang="es-AR" altLang="es-AR" sz="2100" dirty="0">
                <a:latin typeface="+mj-lt"/>
              </a:rPr>
              <a:t>, se clasifican en: </a:t>
            </a:r>
            <a:r>
              <a:rPr lang="es-AR" altLang="es-AR" sz="2100" b="1" dirty="0">
                <a:latin typeface="+mj-lt"/>
              </a:rPr>
              <a:t>Numéricos, Textuales y multimediales</a:t>
            </a:r>
            <a:r>
              <a:rPr lang="es-AR" altLang="es-AR" sz="2100" dirty="0">
                <a:latin typeface="+mj-lt"/>
              </a:rPr>
              <a:t>.</a:t>
            </a:r>
          </a:p>
          <a:p>
            <a:pPr marL="285750" indent="-103188" algn="just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AR" altLang="es-AR" sz="2100" dirty="0">
                <a:latin typeface="+mj-lt"/>
              </a:rPr>
              <a:t>Según su </a:t>
            </a:r>
            <a:r>
              <a:rPr lang="es-AR" altLang="es-AR" sz="2100" b="1" dirty="0">
                <a:latin typeface="+mj-lt"/>
              </a:rPr>
              <a:t>temporalidad</a:t>
            </a:r>
            <a:r>
              <a:rPr lang="es-AR" altLang="es-AR" sz="2100" dirty="0">
                <a:latin typeface="+mj-lt"/>
              </a:rPr>
              <a:t>, se clasifican en: </a:t>
            </a:r>
            <a:r>
              <a:rPr lang="es-AR" altLang="es-AR" sz="2100" b="1" dirty="0">
                <a:latin typeface="+mj-lt"/>
              </a:rPr>
              <a:t>Actuales, Históricos y Prospectivos</a:t>
            </a:r>
            <a:r>
              <a:rPr lang="es-AR" altLang="es-AR" sz="2100" dirty="0">
                <a:latin typeface="+mj-lt"/>
              </a:rPr>
              <a:t>.</a:t>
            </a:r>
          </a:p>
          <a:p>
            <a:pPr marL="285750" indent="-103188" algn="just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AR" altLang="es-AR" sz="2100" dirty="0">
                <a:latin typeface="+mj-lt"/>
              </a:rPr>
              <a:t>Según su </a:t>
            </a:r>
            <a:r>
              <a:rPr lang="es-AR" altLang="es-AR" sz="2100" b="1" dirty="0">
                <a:latin typeface="+mj-lt"/>
              </a:rPr>
              <a:t>frecuencia</a:t>
            </a:r>
            <a:r>
              <a:rPr lang="es-AR" altLang="es-AR" sz="2100" dirty="0">
                <a:latin typeface="+mj-lt"/>
              </a:rPr>
              <a:t>, se clasifican en: </a:t>
            </a:r>
            <a:r>
              <a:rPr lang="es-AR" altLang="es-AR" sz="2100" b="1" dirty="0">
                <a:latin typeface="+mj-lt"/>
              </a:rPr>
              <a:t>Continuos, Periódicos y Eventuales</a:t>
            </a:r>
            <a:r>
              <a:rPr lang="es-AR" altLang="es-AR" sz="2100" dirty="0">
                <a:latin typeface="+mj-lt"/>
              </a:rPr>
              <a:t>. </a:t>
            </a:r>
          </a:p>
          <a:p>
            <a:pPr marL="285750" indent="-103188" algn="just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AR" altLang="es-AR" sz="2100" dirty="0">
                <a:latin typeface="+mj-lt"/>
              </a:rPr>
              <a:t>Según </a:t>
            </a: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su </a:t>
            </a:r>
            <a:r>
              <a:rPr kumimoji="0" lang="es-AR" altLang="es-AR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sensibilidad</a:t>
            </a: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de uso</a:t>
            </a:r>
            <a:r>
              <a:rPr lang="es-AR" altLang="es-AR" sz="2100" dirty="0">
                <a:latin typeface="+mj-lt"/>
              </a:rPr>
              <a:t>, se clasifican en: </a:t>
            </a:r>
            <a:r>
              <a:rPr lang="es-AR" altLang="es-AR" sz="2100" b="1" dirty="0">
                <a:latin typeface="+mj-lt"/>
              </a:rPr>
              <a:t>P</a:t>
            </a:r>
            <a:r>
              <a:rPr kumimoji="0" lang="es-AR" altLang="es-AR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úblicos y Privados</a:t>
            </a: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</a:t>
            </a:r>
          </a:p>
          <a:p>
            <a:pPr marL="285750" indent="-103188" algn="just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AR" altLang="es-AR" sz="2100" dirty="0">
                <a:latin typeface="+mj-lt"/>
              </a:rPr>
              <a:t>Según </a:t>
            </a: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su</a:t>
            </a:r>
            <a:r>
              <a:rPr kumimoji="0" lang="es-AR" altLang="es-AR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función</a:t>
            </a:r>
            <a:r>
              <a:rPr lang="es-AR" altLang="es-AR" sz="2100" dirty="0">
                <a:latin typeface="+mj-lt"/>
              </a:rPr>
              <a:t>, se clasifican en: Tr</a:t>
            </a: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ansaccionales, Analíticos, Maestros y D. de referencia.</a:t>
            </a:r>
          </a:p>
          <a:p>
            <a:pPr marL="285750" indent="-103188" algn="just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AR" altLang="es-AR" sz="2100" dirty="0">
                <a:latin typeface="+mj-lt"/>
              </a:rPr>
              <a:t>Según su </a:t>
            </a:r>
            <a:r>
              <a:rPr lang="es-AR" altLang="es-AR" sz="2100" b="1" dirty="0">
                <a:latin typeface="+mj-lt"/>
              </a:rPr>
              <a:t>grado de procesamiento</a:t>
            </a:r>
            <a:r>
              <a:rPr lang="es-AR" altLang="es-AR" sz="2100" dirty="0">
                <a:latin typeface="+mj-lt"/>
              </a:rPr>
              <a:t>, se clasifican en: Crudos, Procesados y Derivados.</a:t>
            </a:r>
            <a:endParaRPr kumimoji="0" lang="es-AR" altLang="es-AR" sz="2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285750" indent="-103188" algn="just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AR" altLang="es-AR" sz="2100" dirty="0">
                <a:latin typeface="+mj-lt"/>
              </a:rPr>
              <a:t>Según </a:t>
            </a: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su </a:t>
            </a:r>
            <a:r>
              <a:rPr kumimoji="0" lang="es-AR" altLang="es-AR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estado</a:t>
            </a:r>
            <a:r>
              <a:rPr lang="es-AR" altLang="es-AR" sz="2100" dirty="0">
                <a:latin typeface="+mj-lt"/>
              </a:rPr>
              <a:t>, se clasifican en:</a:t>
            </a: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es-AR" altLang="es-AR" sz="2100" dirty="0">
                <a:latin typeface="+mj-lt"/>
              </a:rPr>
              <a:t>E</a:t>
            </a: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n creación, </a:t>
            </a:r>
            <a:r>
              <a:rPr lang="es-AR" altLang="es-AR" sz="2100" dirty="0">
                <a:latin typeface="+mj-lt"/>
              </a:rPr>
              <a:t>E</a:t>
            </a: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n uso, </a:t>
            </a:r>
            <a:r>
              <a:rPr lang="es-AR" altLang="es-AR" sz="2100" dirty="0">
                <a:latin typeface="+mj-lt"/>
              </a:rPr>
              <a:t>E</a:t>
            </a: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n archivo, En transferencia y </a:t>
            </a:r>
            <a:r>
              <a:rPr lang="es-AR" altLang="es-AR" sz="2100" dirty="0">
                <a:latin typeface="+mj-lt"/>
              </a:rPr>
              <a:t>E</a:t>
            </a: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n disposición.</a:t>
            </a:r>
          </a:p>
          <a:p>
            <a:pPr marL="285750" indent="-103188" algn="just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AR" altLang="es-AR" sz="2100" dirty="0">
                <a:latin typeface="+mj-lt"/>
              </a:rPr>
              <a:t>Según su </a:t>
            </a:r>
            <a:r>
              <a:rPr lang="es-AR" altLang="es-AR" sz="2100" b="1" dirty="0">
                <a:latin typeface="+mj-lt"/>
              </a:rPr>
              <a:t>disponibilidad</a:t>
            </a:r>
            <a:r>
              <a:rPr lang="es-AR" altLang="es-AR" sz="2100" dirty="0">
                <a:latin typeface="+mj-lt"/>
              </a:rPr>
              <a:t>, se clasifican en: Abiertos y Restringidos.</a:t>
            </a:r>
            <a:r>
              <a:rPr kumimoji="0" lang="es-AR" altLang="es-AR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</a:p>
          <a:p>
            <a:pPr marL="285750" indent="-103188" algn="just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AR" altLang="es-AR" sz="2100" dirty="0">
                <a:latin typeface="+mj-lt"/>
              </a:rPr>
              <a:t>Según su </a:t>
            </a:r>
            <a:r>
              <a:rPr lang="es-AR" altLang="es-AR" sz="2100" b="1" dirty="0">
                <a:latin typeface="+mj-lt"/>
              </a:rPr>
              <a:t>variabilidad</a:t>
            </a:r>
            <a:r>
              <a:rPr lang="es-AR" altLang="es-AR" sz="2100" dirty="0">
                <a:latin typeface="+mj-lt"/>
              </a:rPr>
              <a:t>, se clasifican en: Estáticos y Dinámicos.</a:t>
            </a:r>
          </a:p>
          <a:p>
            <a:pPr marL="285750" indent="-103188" algn="just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AR" altLang="es-AR" sz="2100" dirty="0">
                <a:latin typeface="+mj-lt"/>
              </a:rPr>
              <a:t>Según su </a:t>
            </a:r>
            <a:r>
              <a:rPr lang="es-AR" altLang="es-AR" sz="2100" b="1" dirty="0">
                <a:latin typeface="+mj-lt"/>
              </a:rPr>
              <a:t>calidad</a:t>
            </a:r>
            <a:r>
              <a:rPr lang="es-AR" altLang="es-AR" sz="2100" dirty="0">
                <a:latin typeface="+mj-lt"/>
              </a:rPr>
              <a:t>, se clasifican en: Duplicados, Incompletos, Válidos e Inconsistentes.</a:t>
            </a:r>
          </a:p>
        </p:txBody>
      </p:sp>
    </p:spTree>
    <p:extLst>
      <p:ext uri="{BB962C8B-B14F-4D97-AF65-F5344CB8AC3E}">
        <p14:creationId xmlns:p14="http://schemas.microsoft.com/office/powerpoint/2010/main" val="2510813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336821"/>
            <a:ext cx="11739282" cy="560372"/>
          </a:xfrm>
        </p:spPr>
        <p:txBody>
          <a:bodyPr anchor="t">
            <a:noAutofit/>
          </a:bodyPr>
          <a:lstStyle/>
          <a:p>
            <a:r>
              <a:rPr lang="es-AR" sz="3600" b="1" dirty="0">
                <a:latin typeface="+mn-lt"/>
              </a:rPr>
              <a:t>TIPO DE DATOS. RELACIONES CONCEPTUALES CON TERMINOS ASOCIADOS. DIFERENCIAS Y MATICES (3)</a:t>
            </a:r>
          </a:p>
        </p:txBody>
      </p:sp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4BC2DC2C-A198-4265-8E70-72E53D17E7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844335"/>
              </p:ext>
            </p:extLst>
          </p:nvPr>
        </p:nvGraphicFramePr>
        <p:xfrm>
          <a:off x="226359" y="1484944"/>
          <a:ext cx="11656664" cy="4965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474">
                  <a:extLst>
                    <a:ext uri="{9D8B030D-6E8A-4147-A177-3AD203B41FA5}">
                      <a16:colId xmlns:a16="http://schemas.microsoft.com/office/drawing/2014/main" val="817729330"/>
                    </a:ext>
                  </a:extLst>
                </a:gridCol>
                <a:gridCol w="3913312">
                  <a:extLst>
                    <a:ext uri="{9D8B030D-6E8A-4147-A177-3AD203B41FA5}">
                      <a16:colId xmlns:a16="http://schemas.microsoft.com/office/drawing/2014/main" val="2138109666"/>
                    </a:ext>
                  </a:extLst>
                </a:gridCol>
                <a:gridCol w="3237357">
                  <a:extLst>
                    <a:ext uri="{9D8B030D-6E8A-4147-A177-3AD203B41FA5}">
                      <a16:colId xmlns:a16="http://schemas.microsoft.com/office/drawing/2014/main" val="611145478"/>
                    </a:ext>
                  </a:extLst>
                </a:gridCol>
                <a:gridCol w="3004521">
                  <a:extLst>
                    <a:ext uri="{9D8B030D-6E8A-4147-A177-3AD203B41FA5}">
                      <a16:colId xmlns:a16="http://schemas.microsoft.com/office/drawing/2014/main" val="4019123050"/>
                    </a:ext>
                  </a:extLst>
                </a:gridCol>
              </a:tblGrid>
              <a:tr h="414976">
                <a:tc>
                  <a:txBody>
                    <a:bodyPr/>
                    <a:lstStyle/>
                    <a:p>
                      <a:pPr algn="ctr"/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CONCEPTO</a:t>
                      </a:r>
                    </a:p>
                    <a:p>
                      <a:pPr algn="ctr"/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DESCRIPCION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¿A QUE PREGUNTA RESPONDE?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EJEMPLOS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780698"/>
                  </a:ext>
                </a:extLst>
              </a:tr>
              <a:tr h="443153">
                <a:tc>
                  <a:txBody>
                    <a:bodyPr/>
                    <a:lstStyle/>
                    <a:p>
                      <a:pPr algn="ctr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Tipificación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600" b="1" dirty="0"/>
                        <a:t>Determina la naturaleza de los datos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¿Que tipo de datos 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Cliente, Producto, Transacción, Documento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935717"/>
                  </a:ext>
                </a:extLst>
              </a:tr>
              <a:tr h="764365">
                <a:tc>
                  <a:txBody>
                    <a:bodyPr/>
                    <a:lstStyle/>
                    <a:p>
                      <a:pPr algn="ctr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Clasificación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600" b="1" dirty="0"/>
                        <a:t>Asigna una clase a los datos conforme a criterios predefinidos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¿Qué clase o nivel le corresponde?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Público, Interno, Confidencial, Restringido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139036"/>
                  </a:ext>
                </a:extLst>
              </a:tr>
              <a:tr h="1561514">
                <a:tc>
                  <a:txBody>
                    <a:bodyPr/>
                    <a:lstStyle/>
                    <a:p>
                      <a:pPr algn="ctr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Categorización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600" b="1" dirty="0"/>
                        <a:t>Similar a la clasificación, pero realizada con un sentido más conceptual, estructurado y sistémico, reflejando ordenamientos jerárquicos (taxonomía de datos: organización en categorías y subcategorías).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¿En qué grupo conceptual se ubica?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Datos Maestros, Transaccionales, Referenciales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933284"/>
                  </a:ext>
                </a:extLst>
              </a:tr>
              <a:tr h="734188">
                <a:tc>
                  <a:txBody>
                    <a:bodyPr/>
                    <a:lstStyle/>
                    <a:p>
                      <a:pPr algn="ctr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Finalidad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¿Para que se utiliza?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Facturación, Análisis, Atención al cliente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33587"/>
                  </a:ext>
                </a:extLst>
              </a:tr>
              <a:tr h="503748">
                <a:tc>
                  <a:txBody>
                    <a:bodyPr/>
                    <a:lstStyle/>
                    <a:p>
                      <a:pPr algn="ctr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Rol funcional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¿Qué función cumple?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Medir, Operar, Controlar, Decidir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404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3883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575977"/>
            <a:ext cx="11739282" cy="560372"/>
          </a:xfrm>
        </p:spPr>
        <p:txBody>
          <a:bodyPr anchor="t">
            <a:noAutofit/>
          </a:bodyPr>
          <a:lstStyle/>
          <a:p>
            <a:r>
              <a:rPr lang="es-AR" sz="4400" b="1" dirty="0">
                <a:latin typeface="+mn-lt"/>
              </a:rPr>
              <a:t>TIPO DE DATOS. TIPIFICACION COMPLETA (4)</a:t>
            </a:r>
            <a:br>
              <a:rPr lang="es-AR" sz="4400" b="1" dirty="0">
                <a:latin typeface="+mn-lt"/>
              </a:rPr>
            </a:br>
            <a:endParaRPr lang="es-AR" sz="4400" b="1" dirty="0">
              <a:latin typeface="+mn-lt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5CCC8A4-3BE2-404D-A58E-0AF880CF4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452" y="1648545"/>
            <a:ext cx="10719582" cy="3418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562" algn="just" eaLnBrk="0" fontAlgn="base" hangingPunct="0">
              <a:lnSpc>
                <a:spcPts val="24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0" lang="es-AR" altLang="es-A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Ejemplo: CUIT.</a:t>
            </a:r>
          </a:p>
          <a:p>
            <a:pPr marL="525462" indent="-342900" algn="just" eaLnBrk="0" fontAlgn="base" hangingPunct="0">
              <a:lnSpc>
                <a:spcPts val="2400"/>
              </a:lnSpc>
              <a:spcBef>
                <a:spcPts val="600"/>
              </a:spcBef>
              <a:spcAft>
                <a:spcPts val="1200"/>
              </a:spcAft>
              <a:buFont typeface="Calibri Light" panose="020F0302020204030204" pitchFamily="34" charset="0"/>
              <a:buChar char="•"/>
            </a:pPr>
            <a:r>
              <a:rPr lang="es-AR" altLang="es-AR" sz="2800" b="1" dirty="0">
                <a:latin typeface="+mj-lt"/>
              </a:rPr>
              <a:t>Tipo de dato: Atributo de referencia laboral de una persona.</a:t>
            </a:r>
          </a:p>
          <a:p>
            <a:pPr marL="525462" indent="-342900" algn="just" eaLnBrk="0" fontAlgn="base" hangingPunct="0">
              <a:lnSpc>
                <a:spcPts val="2400"/>
              </a:lnSpc>
              <a:spcBef>
                <a:spcPts val="600"/>
              </a:spcBef>
              <a:spcAft>
                <a:spcPts val="1200"/>
              </a:spcAft>
              <a:buFont typeface="Calibri Light" panose="020F0302020204030204" pitchFamily="34" charset="0"/>
              <a:buChar char="•"/>
            </a:pPr>
            <a:r>
              <a:rPr lang="es-AR" altLang="es-AR" sz="2800" b="1" dirty="0">
                <a:latin typeface="+mj-lt"/>
              </a:rPr>
              <a:t>Clase: Confidencial/Restringido.</a:t>
            </a:r>
          </a:p>
          <a:p>
            <a:pPr marL="525462" indent="-342900" algn="just" eaLnBrk="0" fontAlgn="base" hangingPunct="0">
              <a:lnSpc>
                <a:spcPts val="2400"/>
              </a:lnSpc>
              <a:spcBef>
                <a:spcPts val="600"/>
              </a:spcBef>
              <a:spcAft>
                <a:spcPts val="1200"/>
              </a:spcAft>
              <a:buFont typeface="Calibri Light" panose="020F0302020204030204" pitchFamily="34" charset="0"/>
              <a:buChar char="•"/>
            </a:pPr>
            <a:r>
              <a:rPr lang="es-AR" altLang="es-AR" sz="2800" b="1" dirty="0">
                <a:latin typeface="+mj-lt"/>
              </a:rPr>
              <a:t>Categoría: Dato Maestro (Dato que representa una entidad fundamental y relativamente estable ).</a:t>
            </a:r>
          </a:p>
          <a:p>
            <a:pPr marL="525462" indent="-342900" algn="just" eaLnBrk="0" fontAlgn="base" hangingPunct="0">
              <a:lnSpc>
                <a:spcPts val="2400"/>
              </a:lnSpc>
              <a:spcBef>
                <a:spcPts val="600"/>
              </a:spcBef>
              <a:spcAft>
                <a:spcPts val="1200"/>
              </a:spcAft>
              <a:buFont typeface="Calibri Light" panose="020F0302020204030204" pitchFamily="34" charset="0"/>
              <a:buChar char="•"/>
            </a:pPr>
            <a:r>
              <a:rPr lang="es-AR" altLang="es-AR" sz="2800" b="1" dirty="0">
                <a:latin typeface="+mj-lt"/>
              </a:rPr>
              <a:t>Finalidad: Liquidar sueldo.</a:t>
            </a:r>
          </a:p>
          <a:p>
            <a:pPr marL="525462" indent="-342900" algn="just" eaLnBrk="0" fontAlgn="base" hangingPunct="0">
              <a:lnSpc>
                <a:spcPts val="2400"/>
              </a:lnSpc>
              <a:spcBef>
                <a:spcPts val="600"/>
              </a:spcBef>
              <a:spcAft>
                <a:spcPts val="1200"/>
              </a:spcAft>
              <a:buFont typeface="Calibri Light" panose="020F0302020204030204" pitchFamily="34" charset="0"/>
              <a:buChar char="•"/>
            </a:pPr>
            <a:r>
              <a:rPr lang="es-AR" altLang="es-AR" sz="2800" b="1" dirty="0">
                <a:latin typeface="+mj-lt"/>
              </a:rPr>
              <a:t>Rol funcional: Identificar al trabajador.</a:t>
            </a:r>
          </a:p>
        </p:txBody>
      </p:sp>
    </p:spTree>
    <p:extLst>
      <p:ext uri="{BB962C8B-B14F-4D97-AF65-F5344CB8AC3E}">
        <p14:creationId xmlns:p14="http://schemas.microsoft.com/office/powerpoint/2010/main" val="1868863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383349"/>
            <a:ext cx="11739282" cy="806824"/>
          </a:xfrm>
        </p:spPr>
        <p:txBody>
          <a:bodyPr anchor="t">
            <a:normAutofit/>
          </a:bodyPr>
          <a:lstStyle/>
          <a:p>
            <a:r>
              <a:rPr lang="es-AR" sz="4800" b="1" dirty="0">
                <a:latin typeface="+mn-lt"/>
              </a:rPr>
              <a:t>FUENTES DE DATOS. CONCEPTO (1)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058" y="1194978"/>
            <a:ext cx="11197883" cy="4722969"/>
          </a:xfrm>
        </p:spPr>
        <p:txBody>
          <a:bodyPr>
            <a:normAutofit fontScale="77500" lnSpcReduction="20000"/>
          </a:bodyPr>
          <a:lstStyle/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3600" dirty="0"/>
              <a:t>Una fuente de datos es el medio del cual se obtienen los datos en el origen para su posterior utilización, tratamiento, análisis o almacenamiento.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endParaRPr lang="es-MX" sz="3600" dirty="0"/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3600" dirty="0"/>
              <a:t>Existen fuentes de datos propias de la empresa y de terceros.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endParaRPr lang="es-MX" sz="3600" dirty="0"/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3600" dirty="0"/>
              <a:t>Las fuentes propias se encuentran en el interior de la empresa, forman parte de su estructura organizativa y generan datos dentro del ámbito de actuación en el que estos son gestionados.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endParaRPr lang="es-MX" sz="3600" dirty="0"/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3600" dirty="0"/>
              <a:t>Las fuentes de terceros son ajenas a la estructura organizativa de la empresa y proporcionan datos generados, recopilados o gestionados por otras entidades o actores externos.</a:t>
            </a:r>
            <a:endParaRPr lang="es-MX" sz="3600" b="1" dirty="0"/>
          </a:p>
          <a:p>
            <a:pPr algn="just"/>
            <a:endParaRPr lang="es-MX" sz="3200" b="1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MX" sz="3200" b="1" dirty="0"/>
          </a:p>
          <a:p>
            <a:pPr algn="just"/>
            <a:endParaRPr lang="es-MX" sz="3200" b="1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78449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383349"/>
            <a:ext cx="11739282" cy="806824"/>
          </a:xfrm>
        </p:spPr>
        <p:txBody>
          <a:bodyPr anchor="t">
            <a:normAutofit/>
          </a:bodyPr>
          <a:lstStyle/>
          <a:p>
            <a:r>
              <a:rPr lang="es-AR" sz="4800" b="1" dirty="0">
                <a:latin typeface="+mn-lt"/>
              </a:rPr>
              <a:t>FUENTES DE DATOS. EJEMPLOS (2)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058" y="1194978"/>
            <a:ext cx="11197883" cy="4722969"/>
          </a:xfrm>
        </p:spPr>
        <p:txBody>
          <a:bodyPr>
            <a:normAutofit/>
          </a:bodyPr>
          <a:lstStyle/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s-MX" sz="3600" dirty="0"/>
              <a:t>Ejemplos de fuentes propias: sensores y dispositivos de captura automática de datos, </a:t>
            </a:r>
            <a:r>
              <a:rPr lang="es-AR" sz="3600" dirty="0"/>
              <a:t>registros de operaciones, sistemas administrativos, bases de datos internas, transacciones o informes propios.</a:t>
            </a: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s-MX" sz="3600" dirty="0"/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s-MX" sz="3600" dirty="0"/>
              <a:t>Ejemplos de fuentes de terceros: </a:t>
            </a:r>
            <a:r>
              <a:rPr lang="es-AR" sz="3200" dirty="0"/>
              <a:t>organismos públicos, proveedores, publicaciones, investigaciones, redes sociales, sensores externos o bases de datos de terceros.</a:t>
            </a:r>
            <a:endParaRPr lang="es-MX" sz="32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s-MX" sz="3200" b="1" dirty="0"/>
          </a:p>
          <a:p>
            <a:pPr algn="just"/>
            <a:endParaRPr lang="es-MX" sz="3200" b="1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69917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597889"/>
            <a:ext cx="11739282" cy="806824"/>
          </a:xfrm>
        </p:spPr>
        <p:txBody>
          <a:bodyPr anchor="t">
            <a:noAutofit/>
          </a:bodyPr>
          <a:lstStyle/>
          <a:p>
            <a:r>
              <a:rPr lang="es-AR" sz="3200" b="1" dirty="0">
                <a:latin typeface="+mn-lt"/>
              </a:rPr>
              <a:t>ALMACENAMIENTO. SOPORTE Y DISPOSITIVOS TECNOLOGICOS (1)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4117" y="1526885"/>
            <a:ext cx="11739282" cy="4722969"/>
          </a:xfrm>
        </p:spPr>
        <p:txBody>
          <a:bodyPr>
            <a:normAutofit fontScale="85000" lnSpcReduction="20000"/>
          </a:bodyPr>
          <a:lstStyle/>
          <a:p>
            <a:pPr marL="457200" indent="-457200" algn="just">
              <a:spcBef>
                <a:spcPts val="1200"/>
              </a:spcBef>
              <a:spcAft>
                <a:spcPts val="600"/>
              </a:spcAft>
              <a:buFont typeface="Calibri" panose="020F0502020204030204" pitchFamily="34" charset="0"/>
              <a:buChar char="●"/>
            </a:pPr>
            <a:r>
              <a:rPr lang="es-MX" sz="3500" dirty="0"/>
              <a:t>Los soportes del almacenamiento de un SI constituyen los medios y las estructuras que permiten almacenar, organizar, gestionar, conservar y recuperar los datos de forma digital.</a:t>
            </a:r>
          </a:p>
          <a:p>
            <a:pPr marL="457200" indent="-457200" algn="just">
              <a:spcBef>
                <a:spcPts val="1200"/>
              </a:spcBef>
              <a:spcAft>
                <a:spcPts val="600"/>
              </a:spcAft>
              <a:buFont typeface="Calibri" panose="020F0502020204030204" pitchFamily="34" charset="0"/>
              <a:buChar char="●"/>
            </a:pPr>
            <a:r>
              <a:rPr lang="es-MX" sz="3500" dirty="0"/>
              <a:t>El almacenamiento de datos distingue dos tipos de soporte: Lógico y Físico.</a:t>
            </a:r>
          </a:p>
          <a:p>
            <a:pPr marL="457200" indent="-457200" algn="just">
              <a:spcBef>
                <a:spcPts val="1200"/>
              </a:spcBef>
              <a:spcAft>
                <a:spcPts val="600"/>
              </a:spcAft>
              <a:buFont typeface="Calibri" panose="020F0502020204030204" pitchFamily="34" charset="0"/>
              <a:buChar char="●"/>
            </a:pPr>
            <a:r>
              <a:rPr lang="es-MX" sz="3500" dirty="0"/>
              <a:t>Soporte Lógico: Constituye la forma en que los datos se organizan y gestionan dentro del SI. Se refiere a los esquemas (estructuras) de datos y al software dispuestos para  el almacenamiento.</a:t>
            </a:r>
          </a:p>
          <a:p>
            <a:pPr marL="457200" indent="-457200" algn="just">
              <a:spcBef>
                <a:spcPts val="1200"/>
              </a:spcBef>
              <a:spcAft>
                <a:spcPts val="600"/>
              </a:spcAft>
              <a:buFont typeface="Calibri" panose="020F0502020204030204" pitchFamily="34" charset="0"/>
              <a:buChar char="●"/>
            </a:pPr>
            <a:r>
              <a:rPr lang="es-MX" sz="3500" dirty="0"/>
              <a:t>Soporte Físico: Conforman la parte material y tangible del almacenamiento. Se refiere a las unidades y dispositivos tecnológicos empleados para el archivo de los datos.</a:t>
            </a:r>
          </a:p>
        </p:txBody>
      </p:sp>
    </p:spTree>
    <p:extLst>
      <p:ext uri="{BB962C8B-B14F-4D97-AF65-F5344CB8AC3E}">
        <p14:creationId xmlns:p14="http://schemas.microsoft.com/office/powerpoint/2010/main" val="328400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500073"/>
            <a:ext cx="11739282" cy="514349"/>
          </a:xfrm>
        </p:spPr>
        <p:txBody>
          <a:bodyPr anchor="t">
            <a:noAutofit/>
          </a:bodyPr>
          <a:lstStyle/>
          <a:p>
            <a:r>
              <a:rPr lang="es-AR" sz="3000" b="1" dirty="0">
                <a:latin typeface="+mn-lt"/>
              </a:rPr>
              <a:t>ALMACENAMIENTO. SOPORTE LOGICO (2)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4117" y="1183991"/>
            <a:ext cx="11739282" cy="5304299"/>
          </a:xfrm>
        </p:spPr>
        <p:txBody>
          <a:bodyPr>
            <a:normAutofit fontScale="85000" lnSpcReduction="20000"/>
          </a:bodyPr>
          <a:lstStyle/>
          <a:p>
            <a:pPr marL="457200" indent="-457200" algn="just">
              <a:buFont typeface="Calibri" panose="020F0502020204030204" pitchFamily="34" charset="0"/>
              <a:buChar char="●"/>
            </a:pPr>
            <a:r>
              <a:rPr lang="es-MX" sz="3200" dirty="0"/>
              <a:t>Sistemas de Archivos Tradicionales: Ligados a los lenguajes y los programas.</a:t>
            </a:r>
          </a:p>
          <a:p>
            <a:pPr marL="457200" indent="-457200" algn="just">
              <a:buFont typeface="Calibri" panose="020F0502020204030204" pitchFamily="34" charset="0"/>
              <a:buChar char="●"/>
            </a:pPr>
            <a:r>
              <a:rPr lang="es-MX" sz="3200" dirty="0"/>
              <a:t>Bases de Datos Originales: Basadas en registros, Independencia de datos, estructuradas (Jerárquicas, De Red, Relacionales).</a:t>
            </a:r>
          </a:p>
          <a:p>
            <a:pPr marL="457200" indent="-457200" algn="just">
              <a:buFont typeface="Calibri" panose="020F0502020204030204" pitchFamily="34" charset="0"/>
              <a:buChar char="●"/>
            </a:pPr>
            <a:r>
              <a:rPr lang="es-MX" sz="3200" dirty="0"/>
              <a:t>Bases de Datos Avanzadas: Especializadas, No estructuradas, Procesamiento en Tiempo Real, Escalabilidad, Esquemas complejos (NoSQL, Distribuidas, Multimediales, Multidimensionales, OO, Temporales, Espaciales, Móviles, In </a:t>
            </a:r>
            <a:r>
              <a:rPr lang="es-MX" sz="3200" dirty="0" err="1"/>
              <a:t>Memory</a:t>
            </a:r>
            <a:r>
              <a:rPr lang="es-MX" sz="3200" dirty="0"/>
              <a:t>).</a:t>
            </a:r>
          </a:p>
          <a:p>
            <a:pPr marL="457200" indent="-457200" algn="just">
              <a:buFont typeface="Calibri" panose="020F0502020204030204" pitchFamily="34" charset="0"/>
              <a:buChar char="●"/>
            </a:pPr>
            <a:r>
              <a:rPr lang="es-MX" sz="3200" dirty="0"/>
              <a:t>Almacenes de Datos: Repositorios que integran y centralizan datos provenientes de diversas fuentes de una organización (Data </a:t>
            </a:r>
            <a:r>
              <a:rPr lang="es-MX" sz="3200" dirty="0" err="1"/>
              <a:t>Warehouse</a:t>
            </a:r>
            <a:r>
              <a:rPr lang="es-MX" sz="3200" dirty="0"/>
              <a:t>, Data </a:t>
            </a:r>
            <a:r>
              <a:rPr lang="es-MX" sz="3200" dirty="0" err="1"/>
              <a:t>Mart</a:t>
            </a:r>
            <a:r>
              <a:rPr lang="es-MX" sz="3200" dirty="0"/>
              <a:t>, Data Lake House.</a:t>
            </a:r>
          </a:p>
          <a:p>
            <a:pPr marL="457200" indent="-457200" algn="just">
              <a:buFont typeface="Calibri" panose="020F0502020204030204" pitchFamily="34" charset="0"/>
              <a:buChar char="●"/>
            </a:pPr>
            <a:r>
              <a:rPr lang="es-MX" sz="3200" dirty="0"/>
              <a:t>Data Cloud: Servicios de almacenamiento en la nube (AWS-Amazon Web </a:t>
            </a:r>
            <a:r>
              <a:rPr lang="es-MX" sz="3200" dirty="0" err="1"/>
              <a:t>Service</a:t>
            </a:r>
            <a:r>
              <a:rPr lang="es-MX" sz="3200" dirty="0"/>
              <a:t>, Microsoft Azure, Google Cloud).</a:t>
            </a:r>
          </a:p>
          <a:p>
            <a:pPr marL="457200" indent="-457200" algn="just">
              <a:buFont typeface="Calibri" panose="020F0502020204030204" pitchFamily="34" charset="0"/>
              <a:buChar char="●"/>
            </a:pPr>
            <a:r>
              <a:rPr lang="es-MX" sz="3200" dirty="0"/>
              <a:t>Empresas con servicios de almacenamiento propio (DELL, HPE, IBM, Lenovo, QNAP, Synology, NetApp).</a:t>
            </a:r>
          </a:p>
          <a:p>
            <a:pPr algn="just"/>
            <a:endParaRPr lang="es-MX" sz="3200" dirty="0"/>
          </a:p>
          <a:p>
            <a:pPr algn="just"/>
            <a:endParaRPr lang="es-MX" sz="3200" b="1" dirty="0"/>
          </a:p>
        </p:txBody>
      </p:sp>
    </p:spTree>
    <p:extLst>
      <p:ext uri="{BB962C8B-B14F-4D97-AF65-F5344CB8AC3E}">
        <p14:creationId xmlns:p14="http://schemas.microsoft.com/office/powerpoint/2010/main" val="32391858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528649"/>
            <a:ext cx="11739282" cy="587325"/>
          </a:xfrm>
        </p:spPr>
        <p:txBody>
          <a:bodyPr anchor="t">
            <a:noAutofit/>
          </a:bodyPr>
          <a:lstStyle/>
          <a:p>
            <a:r>
              <a:rPr lang="es-AR" sz="3000" b="1" dirty="0">
                <a:latin typeface="+mn-lt"/>
              </a:rPr>
              <a:t>ALMACENAMIENTO. SOPORTE FISICO (3)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4117" y="1112551"/>
            <a:ext cx="11739282" cy="5304299"/>
          </a:xfrm>
        </p:spPr>
        <p:txBody>
          <a:bodyPr>
            <a:normAutofit/>
          </a:bodyPr>
          <a:lstStyle/>
          <a:p>
            <a:pPr marL="457200" indent="-457200" algn="just">
              <a:buFont typeface="Calibri" panose="020F0502020204030204" pitchFamily="34" charset="0"/>
              <a:buChar char="●"/>
            </a:pPr>
            <a:r>
              <a:rPr lang="es-MX" sz="3200" b="1" dirty="0"/>
              <a:t>Cintas magnéticas:</a:t>
            </a:r>
            <a:r>
              <a:rPr lang="es-MX" sz="3200" dirty="0"/>
              <a:t> son soportes físicos de almacenamiento masivo que utilizan tecnología magnética para grabar los datos. Se caracterizan por su gran capacidad, bajo costo y acceso secuencial. Se utilizan principalmente para copias de seguridad (</a:t>
            </a:r>
            <a:r>
              <a:rPr lang="es-MX" sz="3200" dirty="0" err="1"/>
              <a:t>backup</a:t>
            </a:r>
            <a:r>
              <a:rPr lang="es-MX" sz="3200" dirty="0"/>
              <a:t>) y conservación de grandes volúmenes de información.</a:t>
            </a:r>
          </a:p>
          <a:p>
            <a:pPr marL="457200" indent="-457200" algn="just">
              <a:buFont typeface="Calibri" panose="020F0502020204030204" pitchFamily="34" charset="0"/>
              <a:buChar char="●"/>
            </a:pPr>
            <a:r>
              <a:rPr lang="es-MX" sz="3200" b="1" dirty="0"/>
              <a:t>Discos magnéticos:</a:t>
            </a:r>
            <a:r>
              <a:rPr lang="es-MX" sz="3200" dirty="0"/>
              <a:t> son soportes físicos, como los HDD, que almacenan los datos mediante tecnología magnética. Permiten acceso directo o aleatorio, por lo que son adecuados para almacenar y consultar datos de manera frecuente. Se utilizan para bases de datos, sistemas operativos y almacenamiento de grandes volúmenes de información.</a:t>
            </a:r>
          </a:p>
          <a:p>
            <a:pPr algn="just"/>
            <a:endParaRPr lang="es-MX" sz="3200" dirty="0"/>
          </a:p>
          <a:p>
            <a:pPr algn="just"/>
            <a:endParaRPr lang="es-MX" sz="3200" b="1" dirty="0"/>
          </a:p>
        </p:txBody>
      </p:sp>
    </p:spTree>
    <p:extLst>
      <p:ext uri="{BB962C8B-B14F-4D97-AF65-F5344CB8AC3E}">
        <p14:creationId xmlns:p14="http://schemas.microsoft.com/office/powerpoint/2010/main" val="22809571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298941"/>
            <a:ext cx="11739282" cy="587325"/>
          </a:xfrm>
        </p:spPr>
        <p:txBody>
          <a:bodyPr anchor="t">
            <a:noAutofit/>
          </a:bodyPr>
          <a:lstStyle/>
          <a:p>
            <a:r>
              <a:rPr lang="es-AR" sz="3000" b="1" dirty="0">
                <a:latin typeface="+mn-lt"/>
              </a:rPr>
              <a:t>ALMACENAMIENTO. DISCOS VS CINTAS (3)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27CB1649-BF82-4AE8-AE4A-BFB2F91407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332261"/>
              </p:ext>
            </p:extLst>
          </p:nvPr>
        </p:nvGraphicFramePr>
        <p:xfrm>
          <a:off x="838200" y="998806"/>
          <a:ext cx="10515600" cy="4602692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36994979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64474653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259304794"/>
                    </a:ext>
                  </a:extLst>
                </a:gridCol>
              </a:tblGrid>
              <a:tr h="526022">
                <a:tc>
                  <a:txBody>
                    <a:bodyPr/>
                    <a:lstStyle/>
                    <a:p>
                      <a:r>
                        <a:rPr lang="es-AR" b="1" dirty="0"/>
                        <a:t>Característica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b="1" dirty="0"/>
                        <a:t>Cinta magnética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b="1" dirty="0"/>
                        <a:t>Disco magnético (HDD)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900017"/>
                  </a:ext>
                </a:extLst>
              </a:tr>
              <a:tr h="526022">
                <a:tc>
                  <a:txBody>
                    <a:bodyPr/>
                    <a:lstStyle/>
                    <a:p>
                      <a:r>
                        <a:rPr lang="es-AR" b="0" dirty="0"/>
                        <a:t>Acceso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b="0" dirty="0"/>
                        <a:t>Secuencial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b="0" dirty="0"/>
                        <a:t>Directo/aleatorio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1422255"/>
                  </a:ext>
                </a:extLst>
              </a:tr>
              <a:tr h="526022">
                <a:tc>
                  <a:txBody>
                    <a:bodyPr/>
                    <a:lstStyle/>
                    <a:p>
                      <a:r>
                        <a:rPr lang="es-AR" b="0"/>
                        <a:t>Velocidad de consulta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b="0"/>
                        <a:t>Baja para datos específicos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b="0" dirty="0"/>
                        <a:t>Mayor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6880"/>
                  </a:ext>
                </a:extLst>
              </a:tr>
              <a:tr h="526022">
                <a:tc>
                  <a:txBody>
                    <a:bodyPr/>
                    <a:lstStyle/>
                    <a:p>
                      <a:r>
                        <a:rPr lang="es-AR" b="0"/>
                        <a:t>Capacidad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b="0"/>
                        <a:t>Muy alta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b="0" dirty="0"/>
                        <a:t>Alta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433721"/>
                  </a:ext>
                </a:extLst>
              </a:tr>
              <a:tr h="526022">
                <a:tc>
                  <a:txBody>
                    <a:bodyPr/>
                    <a:lstStyle/>
                    <a:p>
                      <a:r>
                        <a:rPr lang="es-AR" b="0"/>
                        <a:t>Costo por capacidad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b="0"/>
                        <a:t>Muy bajo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b="0" dirty="0"/>
                        <a:t>Mayor que la cinta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8581274"/>
                  </a:ext>
                </a:extLst>
              </a:tr>
              <a:tr h="920538">
                <a:tc>
                  <a:txBody>
                    <a:bodyPr/>
                    <a:lstStyle/>
                    <a:p>
                      <a:r>
                        <a:rPr lang="es-AR" b="0"/>
                        <a:t>Uso principal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b="0"/>
                        <a:t>Backup y archivo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b="0" dirty="0"/>
                        <a:t>Bases de datos y operaciones frecuentes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0998784"/>
                  </a:ext>
                </a:extLst>
              </a:tr>
              <a:tr h="526022">
                <a:tc>
                  <a:txBody>
                    <a:bodyPr/>
                    <a:lstStyle/>
                    <a:p>
                      <a:r>
                        <a:rPr lang="es-AR" b="0"/>
                        <a:t>Lectura/escritura frecuente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MX" b="0"/>
                        <a:t>No es su principal objetivo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b="0" dirty="0"/>
                        <a:t>Sí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5898205"/>
                  </a:ext>
                </a:extLst>
              </a:tr>
              <a:tr h="526022">
                <a:tc>
                  <a:txBody>
                    <a:bodyPr/>
                    <a:lstStyle/>
                    <a:p>
                      <a:r>
                        <a:rPr lang="es-AR" b="0"/>
                        <a:t>Conservación a largo plazo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b="0"/>
                        <a:t>Muy adecuada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AR" b="0" dirty="0"/>
                        <a:t>Menos orientada a archivo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6606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82294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130125"/>
            <a:ext cx="11739282" cy="587325"/>
          </a:xfrm>
        </p:spPr>
        <p:txBody>
          <a:bodyPr anchor="t">
            <a:noAutofit/>
          </a:bodyPr>
          <a:lstStyle/>
          <a:p>
            <a:r>
              <a:rPr lang="es-AR" sz="3000" b="1" dirty="0">
                <a:latin typeface="+mn-lt"/>
              </a:rPr>
              <a:t>GENERACIONES DE BASES DE DATOS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DF5831D-AD55-49F2-A912-B4B157A86D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367631"/>
              </p:ext>
            </p:extLst>
          </p:nvPr>
        </p:nvGraphicFramePr>
        <p:xfrm>
          <a:off x="679937" y="678105"/>
          <a:ext cx="10832125" cy="5886066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933207">
                  <a:extLst>
                    <a:ext uri="{9D8B030D-6E8A-4147-A177-3AD203B41FA5}">
                      <a16:colId xmlns:a16="http://schemas.microsoft.com/office/drawing/2014/main" val="3985701464"/>
                    </a:ext>
                  </a:extLst>
                </a:gridCol>
                <a:gridCol w="1524190">
                  <a:extLst>
                    <a:ext uri="{9D8B030D-6E8A-4147-A177-3AD203B41FA5}">
                      <a16:colId xmlns:a16="http://schemas.microsoft.com/office/drawing/2014/main" val="4067580280"/>
                    </a:ext>
                  </a:extLst>
                </a:gridCol>
                <a:gridCol w="3187364">
                  <a:extLst>
                    <a:ext uri="{9D8B030D-6E8A-4147-A177-3AD203B41FA5}">
                      <a16:colId xmlns:a16="http://schemas.microsoft.com/office/drawing/2014/main" val="745957148"/>
                    </a:ext>
                  </a:extLst>
                </a:gridCol>
                <a:gridCol w="3187364">
                  <a:extLst>
                    <a:ext uri="{9D8B030D-6E8A-4147-A177-3AD203B41FA5}">
                      <a16:colId xmlns:a16="http://schemas.microsoft.com/office/drawing/2014/main" val="2981714320"/>
                    </a:ext>
                  </a:extLst>
                </a:gridCol>
              </a:tblGrid>
              <a:tr h="262798">
                <a:tc>
                  <a:txBody>
                    <a:bodyPr/>
                    <a:lstStyle/>
                    <a:p>
                      <a:pPr algn="ctr"/>
                      <a:r>
                        <a:rPr lang="es-AR" sz="1400" b="1" dirty="0"/>
                        <a:t>Generación</a:t>
                      </a:r>
                      <a:endParaRPr lang="es-A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9447" marR="49447" marT="24724" marB="24724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400" b="1" dirty="0"/>
                        <a:t>Período</a:t>
                      </a:r>
                      <a:endParaRPr lang="es-A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9447" marR="49447" marT="24724" marB="24724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400" b="1" dirty="0"/>
                        <a:t>Descripción sintética</a:t>
                      </a:r>
                      <a:endParaRPr lang="es-A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9447" marR="49447" marT="24724" marB="24724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400" b="1" dirty="0"/>
                        <a:t>Características</a:t>
                      </a:r>
                      <a:endParaRPr lang="es-A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49447" marR="49447" marT="24724" marB="24724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155420"/>
                  </a:ext>
                </a:extLst>
              </a:tr>
              <a:tr h="990474">
                <a:tc>
                  <a:txBody>
                    <a:bodyPr/>
                    <a:lstStyle/>
                    <a:p>
                      <a:pPr algn="ctr"/>
                      <a:r>
                        <a:rPr lang="es-AR" sz="1600" dirty="0"/>
                        <a:t>Primera generación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/>
                        <a:t>1960–1970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Bases de datos jerárquicas y de red, donde la información se organizaba mediante relaciones predefinidas.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Estructuras rígidas, acceso complejo y poca flexibilidad.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2399107801"/>
                  </a:ext>
                </a:extLst>
              </a:tr>
              <a:tr h="918267">
                <a:tc>
                  <a:txBody>
                    <a:bodyPr/>
                    <a:lstStyle/>
                    <a:p>
                      <a:pPr algn="ctr"/>
                      <a:r>
                        <a:rPr lang="es-AR" sz="1600" dirty="0"/>
                        <a:t>Segunda generación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/>
                        <a:t>1970–1980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r>
                        <a:rPr lang="es-MX" sz="1600"/>
                        <a:t>Aparición de las bases de datos relacionales, basadas en tablas y relaciones entre datos.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Uso de tablas, claves, SQL y mayor facilidad para consultar y modificar información.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3280412109"/>
                  </a:ext>
                </a:extLst>
              </a:tr>
              <a:tr h="754804">
                <a:tc>
                  <a:txBody>
                    <a:bodyPr/>
                    <a:lstStyle/>
                    <a:p>
                      <a:pPr algn="ctr"/>
                      <a:r>
                        <a:rPr lang="es-AR" sz="1600" dirty="0"/>
                        <a:t>Tercera generación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/>
                        <a:t>1980–1990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r>
                        <a:rPr lang="es-MX" sz="1600"/>
                        <a:t>Desarrollo de bases de datos orientadas a objetos y sistemas más avanzados.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Manejo de objetos complejos, multimedia e integración con lenguajes de programación.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3519340853"/>
                  </a:ext>
                </a:extLst>
              </a:tr>
              <a:tr h="918267">
                <a:tc>
                  <a:txBody>
                    <a:bodyPr/>
                    <a:lstStyle/>
                    <a:p>
                      <a:pPr algn="ctr"/>
                      <a:r>
                        <a:rPr lang="es-AR" sz="1600" dirty="0"/>
                        <a:t>Cuarta generación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/>
                        <a:t>1990–2000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r>
                        <a:rPr lang="es-MX" sz="1600"/>
                        <a:t>Expansión de las bases de datos distribuidas, multimedia y orientadas a la Web.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Mayor conectividad, acceso remoto e integración de diferentes fuentes de datos.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1727925649"/>
                  </a:ext>
                </a:extLst>
              </a:tr>
              <a:tr h="990474">
                <a:tc>
                  <a:txBody>
                    <a:bodyPr/>
                    <a:lstStyle/>
                    <a:p>
                      <a:pPr algn="ctr"/>
                      <a:r>
                        <a:rPr lang="es-AR" sz="1600" dirty="0"/>
                        <a:t>Quinta generación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/>
                        <a:t>2000–2025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r>
                        <a:rPr lang="es-MX" sz="1600"/>
                        <a:t>Bases de datos NoSQL, distribuidas, en la nube y orientadas a grandes volúmenes de datos.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Escalabilidad, alta disponibilidad, Big Data, flexibilidad y servicios en la nube.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556308329"/>
                  </a:ext>
                </a:extLst>
              </a:tr>
              <a:tr h="986084">
                <a:tc>
                  <a:txBody>
                    <a:bodyPr/>
                    <a:lstStyle/>
                    <a:p>
                      <a:pPr algn="ctr"/>
                      <a:r>
                        <a:rPr lang="es-AR" sz="1600" dirty="0"/>
                        <a:t>Tendencia actual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600" dirty="0"/>
                        <a:t>Actualidad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r>
                        <a:rPr lang="es-MX" sz="1600"/>
                        <a:t>Integración de inteligencia artificial y automatización en la gestión y análisis de datos.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Análisis predictivo, consultas mediante lenguaje natural y procesamiento de datos a gran escala.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2990015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30359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301361"/>
            <a:ext cx="11739282" cy="587325"/>
          </a:xfrm>
        </p:spPr>
        <p:txBody>
          <a:bodyPr anchor="t">
            <a:noAutofit/>
          </a:bodyPr>
          <a:lstStyle/>
          <a:p>
            <a:r>
              <a:rPr lang="es-AR" sz="3200" b="1" dirty="0">
                <a:latin typeface="+mn-lt"/>
              </a:rPr>
              <a:t>ENTORNO DE GESTION DE DATOS. DISCIPLINAS INVOLUCRADAS (1)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4117" y="913619"/>
            <a:ext cx="11739282" cy="5657088"/>
          </a:xfrm>
        </p:spPr>
        <p:txBody>
          <a:bodyPr>
            <a:noAutofit/>
          </a:bodyPr>
          <a:lstStyle/>
          <a:p>
            <a:pPr marL="457200" indent="-457200" algn="just">
              <a:buFont typeface="Calibri" panose="020F0502020204030204" pitchFamily="34" charset="0"/>
              <a:buChar char="●"/>
            </a:pPr>
            <a:r>
              <a:rPr lang="es-MX" dirty="0"/>
              <a:t>La realidad de las empresas en la actualidad esta caracterizada por el volumen y la variedad de datos que manejan, y la velocidad con que son demandados.</a:t>
            </a:r>
          </a:p>
          <a:p>
            <a:pPr marL="457200" indent="-457200" algn="just">
              <a:buFont typeface="Calibri" panose="020F0502020204030204" pitchFamily="34" charset="0"/>
              <a:buChar char="●"/>
            </a:pPr>
            <a:r>
              <a:rPr lang="es-MX" dirty="0"/>
              <a:t>Esta realidad es el motivo del surgimiento de disciplinas profesionales enfocadas en el tratamiento de los datos organizacionales.</a:t>
            </a:r>
          </a:p>
          <a:p>
            <a:pPr marL="457200" indent="-457200" algn="just">
              <a:buFont typeface="Calibri" panose="020F0502020204030204" pitchFamily="34" charset="0"/>
              <a:buChar char="●"/>
            </a:pPr>
            <a:r>
              <a:rPr lang="es-MX" dirty="0"/>
              <a:t>La tecnología de soporte y almacenamiento de datos expuesta hasta ahora requiere un conocimiento especializado.</a:t>
            </a:r>
          </a:p>
          <a:p>
            <a:pPr marL="457200" indent="-457200" algn="just">
              <a:buFont typeface="Calibri" panose="020F0502020204030204" pitchFamily="34" charset="0"/>
              <a:buChar char="●"/>
            </a:pPr>
            <a:r>
              <a:rPr lang="es-MX" dirty="0"/>
              <a:t>El conocimiento requerido alcanza a la teoría y la práctica de disciplinas específicas de los Sistemas y la Informática, tales como la Programación, las Base de Datos e la Inteligencia Artificial, y de otras áreas asociadas como la Estadística, la Calidad y Modelación Cuantitativa-Cualitativa.</a:t>
            </a:r>
          </a:p>
          <a:p>
            <a:pPr marL="457200" indent="-457200" algn="just">
              <a:buFont typeface="Calibri" panose="020F0502020204030204" pitchFamily="34" charset="0"/>
              <a:buChar char="●"/>
            </a:pPr>
            <a:r>
              <a:rPr lang="es-MX" dirty="0"/>
              <a:t>De igual manera, requiere experiencia en el empleo y desarrollo de métodos, técnicas y herramientas específicas de gestión de datos, aplicados particularmente, a estructuras complejas y grandes volúmenes de datos.</a:t>
            </a:r>
          </a:p>
          <a:p>
            <a:pPr marL="457200" indent="-457200" algn="just">
              <a:buFont typeface="Calibri" panose="020F0502020204030204" pitchFamily="34" charset="0"/>
              <a:buChar char="●"/>
            </a:pPr>
            <a:r>
              <a:rPr lang="es-MX" dirty="0"/>
              <a:t>El conjunto de prácticas asociadas a estos elementos de trabajo recibe el nombre de Gestión Masiva de Datos (GMD).</a:t>
            </a:r>
          </a:p>
        </p:txBody>
      </p:sp>
    </p:spTree>
    <p:extLst>
      <p:ext uri="{BB962C8B-B14F-4D97-AF65-F5344CB8AC3E}">
        <p14:creationId xmlns:p14="http://schemas.microsoft.com/office/powerpoint/2010/main" val="8584280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596789"/>
            <a:ext cx="11739282" cy="587325"/>
          </a:xfrm>
        </p:spPr>
        <p:txBody>
          <a:bodyPr anchor="t">
            <a:noAutofit/>
          </a:bodyPr>
          <a:lstStyle/>
          <a:p>
            <a:r>
              <a:rPr lang="es-AR" sz="3600" b="1" dirty="0">
                <a:latin typeface="+mn-lt"/>
              </a:rPr>
              <a:t>ENTORNO DE GESTION DE DATOS. TECNICAS DE GMD (2)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6295" y="1318457"/>
            <a:ext cx="11099409" cy="4221085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Font typeface="Calibri" panose="020F0502020204030204" pitchFamily="34" charset="0"/>
              <a:buChar char="●"/>
            </a:pPr>
            <a:r>
              <a:rPr lang="es-MX" sz="3200" dirty="0"/>
              <a:t>Modelado de Bases de Datos: Modelado de datos conceptual, lógico y físico.</a:t>
            </a:r>
          </a:p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Font typeface="Calibri" panose="020F0502020204030204" pitchFamily="34" charset="0"/>
              <a:buChar char="●"/>
            </a:pPr>
            <a:r>
              <a:rPr lang="es-MX" sz="3200" dirty="0" err="1"/>
              <a:t>Datawarehousing</a:t>
            </a:r>
            <a:r>
              <a:rPr lang="es-MX" sz="3200" dirty="0"/>
              <a:t>: Modelado de almacenes de análisis de datos organizacionales.</a:t>
            </a:r>
          </a:p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Font typeface="Calibri" panose="020F0502020204030204" pitchFamily="34" charset="0"/>
              <a:buChar char="●"/>
            </a:pPr>
            <a:r>
              <a:rPr lang="es-MX" sz="3200" dirty="0"/>
              <a:t>Data </a:t>
            </a:r>
            <a:r>
              <a:rPr lang="es-MX" sz="3200" dirty="0" err="1"/>
              <a:t>Mining</a:t>
            </a:r>
            <a:r>
              <a:rPr lang="es-MX" sz="3200" dirty="0"/>
              <a:t>:  Exploración, descubrimiento y análisis de muestras poblacionales de datos de áreas temáticas específicas.</a:t>
            </a:r>
          </a:p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Font typeface="Calibri" panose="020F0502020204030204" pitchFamily="34" charset="0"/>
              <a:buChar char="●"/>
            </a:pPr>
            <a:r>
              <a:rPr lang="es-MX" sz="3200" dirty="0"/>
              <a:t>Big Data:  Exploración, descubrimiento y explotación del universo de datos (Internet) en  tiempo real.</a:t>
            </a:r>
          </a:p>
        </p:txBody>
      </p:sp>
    </p:spTree>
    <p:extLst>
      <p:ext uri="{BB962C8B-B14F-4D97-AF65-F5344CB8AC3E}">
        <p14:creationId xmlns:p14="http://schemas.microsoft.com/office/powerpoint/2010/main" val="30944840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2545"/>
            <a:ext cx="12191999" cy="587325"/>
          </a:xfrm>
        </p:spPr>
        <p:txBody>
          <a:bodyPr anchor="t">
            <a:noAutofit/>
          </a:bodyPr>
          <a:lstStyle/>
          <a:p>
            <a:r>
              <a:rPr lang="es-AR" sz="2600" b="1" dirty="0">
                <a:latin typeface="+mn-lt"/>
              </a:rPr>
              <a:t>ESPECIALIDADES DISCIPLINARES CENTRADAS EN LOS DATOS. PERFILES PROFESIONALES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76" y="585358"/>
            <a:ext cx="11859066" cy="5920941"/>
          </a:xfrm>
        </p:spPr>
        <p:txBody>
          <a:bodyPr>
            <a:noAutofit/>
          </a:bodyPr>
          <a:lstStyle/>
          <a:p>
            <a:pPr marL="266700" indent="-182563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1800" b="1" dirty="0"/>
              <a:t>El Licenciado Emiliano </a:t>
            </a:r>
            <a:r>
              <a:rPr lang="es-MX" sz="1800" b="1" dirty="0" err="1"/>
              <a:t>Consoli</a:t>
            </a:r>
            <a:r>
              <a:rPr lang="es-MX" sz="1800" b="1" dirty="0"/>
              <a:t>(*) reconoce seis perfiles técnicos relacionados a la gestión de datos organizacionales, organizados en dos grupos conforme si el rol funcional que cumple el profesional dentro de la empresa es directivo o de procesamiento/análisis de datos.</a:t>
            </a:r>
          </a:p>
          <a:p>
            <a:pPr marL="266700" indent="-182563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1800" b="1" dirty="0"/>
              <a:t>En los perfiles directivos, presenta:</a:t>
            </a:r>
          </a:p>
          <a:p>
            <a:pPr marL="450850" lvl="1" indent="-18256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800" b="1" dirty="0" err="1"/>
              <a:t>Chief</a:t>
            </a:r>
            <a:r>
              <a:rPr lang="es-MX" sz="1800" b="1" dirty="0"/>
              <a:t> Data </a:t>
            </a:r>
            <a:r>
              <a:rPr lang="es-MX" sz="1800" b="1" dirty="0" err="1"/>
              <a:t>Officer</a:t>
            </a:r>
            <a:r>
              <a:rPr lang="es-MX" sz="1800" b="1" dirty="0"/>
              <a:t> (CDO). Es el responsable de liderar estratégicamente la transformación organizacional hacia los datos. Es quién define los principios y políticas generales del gobierno de datos con visión para generar oportunidades de negocio.</a:t>
            </a:r>
          </a:p>
          <a:p>
            <a:pPr marL="450850" lvl="1" indent="-18256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800" b="1" dirty="0" err="1"/>
              <a:t>Chief</a:t>
            </a:r>
            <a:r>
              <a:rPr lang="es-MX" sz="1800" b="1" dirty="0"/>
              <a:t> </a:t>
            </a:r>
            <a:r>
              <a:rPr lang="es-MX" sz="1800" b="1" dirty="0" err="1"/>
              <a:t>Analytics</a:t>
            </a:r>
            <a:r>
              <a:rPr lang="es-MX" sz="1800" b="1" dirty="0"/>
              <a:t> </a:t>
            </a:r>
            <a:r>
              <a:rPr lang="es-MX" sz="1800" b="1" dirty="0" err="1"/>
              <a:t>Officer</a:t>
            </a:r>
            <a:r>
              <a:rPr lang="es-MX" sz="1800" b="1" dirty="0"/>
              <a:t> (CAO). Es el responsable de coordinar el equipo de trabajo técnico y  conducir estratégicamente el proceso de análisis y explotación de datos organizacional hacia la generación de valor para la empresa y sus clientes.</a:t>
            </a:r>
          </a:p>
          <a:p>
            <a:pPr marL="266700" indent="-182563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1800" b="1" dirty="0"/>
              <a:t>En los perfiles de procesamiento/análisis de datos, señala:</a:t>
            </a:r>
          </a:p>
          <a:p>
            <a:pPr marL="450850" lvl="1" indent="-18256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800" b="1" dirty="0"/>
              <a:t>Arquitecto de Datos. Es el responsable técnico del diseño y optimización de la estructura de soporte del almacenamiento datos y el mantenimiento de plataformas de trabajo.</a:t>
            </a:r>
          </a:p>
          <a:p>
            <a:pPr marL="450850" lvl="1" indent="-18256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800" b="1" dirty="0"/>
              <a:t>Ingeniero de Datos. Es el responsable técnico del diseño y optimización de los procesos de transformación relacionados con los datos.</a:t>
            </a:r>
          </a:p>
          <a:p>
            <a:pPr marL="450850" lvl="1" indent="-18256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800" b="1" dirty="0"/>
              <a:t>Científico de datos. Es el responsable técnico de la extracción de conocimiento (descubrimiento de patrones, hallazgos, analítica avanzada )de fuentes de datos internas y externas a la organización.</a:t>
            </a:r>
          </a:p>
          <a:p>
            <a:pPr marL="450850" lvl="1" indent="-18256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800" b="1" dirty="0"/>
              <a:t>Consultor de Datos. Especialista en asesoramiento estratégico de las empresas en iniciativas de  innovación tecnológica y oportunidades de negocios basada en los datos.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EDEFF6C-2836-4E47-9630-4A32EE01A0F8}"/>
              </a:ext>
            </a:extLst>
          </p:cNvPr>
          <p:cNvSpPr/>
          <p:nvPr/>
        </p:nvSpPr>
        <p:spPr>
          <a:xfrm>
            <a:off x="492369" y="6506299"/>
            <a:ext cx="10958733" cy="2191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AR" sz="1200" dirty="0"/>
              <a:t>Fuente: “Gestión de Datos en Organizaciones”, Autor Emiliano </a:t>
            </a:r>
            <a:r>
              <a:rPr lang="es-AR" sz="1200" dirty="0" err="1"/>
              <a:t>Consoli</a:t>
            </a:r>
            <a:r>
              <a:rPr lang="es-AR" sz="1200" dirty="0"/>
              <a:t>, Consejo Profesional de Ciencias Económicas de CABA, Argentina, Año 2022 (Lectura recomendada).</a:t>
            </a:r>
          </a:p>
        </p:txBody>
      </p:sp>
    </p:spTree>
    <p:extLst>
      <p:ext uri="{BB962C8B-B14F-4D97-AF65-F5344CB8AC3E}">
        <p14:creationId xmlns:p14="http://schemas.microsoft.com/office/powerpoint/2010/main" val="14975756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3551</TotalTime>
  <Words>3903</Words>
  <Application>Microsoft Office PowerPoint</Application>
  <PresentationFormat>Panorámica</PresentationFormat>
  <Paragraphs>333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Wingdings</vt:lpstr>
      <vt:lpstr>Tema de Office</vt:lpstr>
      <vt:lpstr>OBJETO DE ESTUDIO DE ISI Y LSI</vt:lpstr>
      <vt:lpstr>SISTEMAS INFORMATICOS (SI)</vt:lpstr>
      <vt:lpstr>BASES TEORICAS DE LOS SI: SISTEMAS e INFORMATICA</vt:lpstr>
      <vt:lpstr>PILARES DISCIPLINARES DE LOS SI</vt:lpstr>
      <vt:lpstr>EL COMPONENTE DE DATOS DE LOS SI</vt:lpstr>
      <vt:lpstr>TRANSFORMACION DE LOS SI HACIA LOS DATOS</vt:lpstr>
      <vt:lpstr>DATOS: PRECISIÓN CONCEPTUAL. PERSPECTIVAS (1)</vt:lpstr>
      <vt:lpstr>DATOS: DEFINICIONES DE AUTORES RECONOCIDOS (2)</vt:lpstr>
      <vt:lpstr>DATOS: CONCEPTOS ASOCIADOS. DIFERENCIACION (3)</vt:lpstr>
      <vt:lpstr>VALOR DE LOS DATOS (1)</vt:lpstr>
      <vt:lpstr>VALOR DE LOS DATOS (2)</vt:lpstr>
      <vt:lpstr>JERARQUIA CONCEPTUAL Y RELACION VOLUMEN-VALOR</vt:lpstr>
      <vt:lpstr>CICLO DE VIDA DE LOS DATOS</vt:lpstr>
      <vt:lpstr>GESTION DE DATOS: ANTECEDENTES (1)</vt:lpstr>
      <vt:lpstr>GESTION DE DATOS: CONCEPTOS ASOCIADOS (2)</vt:lpstr>
      <vt:lpstr>GOBIERNO DE DATOS: COMPONENTES (1)</vt:lpstr>
      <vt:lpstr>GOBIERNO DE DATOS: COMPONENTES (2)</vt:lpstr>
      <vt:lpstr>ARQUITECTURA DE DATOS: AREAS FUNCIONALES</vt:lpstr>
      <vt:lpstr>TIPO DE DATOS. PROPOSITO (1) </vt:lpstr>
      <vt:lpstr>TIPO DE DATOS. CLASIFICACIONES (2) </vt:lpstr>
      <vt:lpstr>TIPO DE DATOS. RELACIONES CONCEPTUALES CON TERMINOS ASOCIADOS. DIFERENCIAS Y MATICES (3)</vt:lpstr>
      <vt:lpstr>TIPO DE DATOS. TIPIFICACION COMPLETA (4) </vt:lpstr>
      <vt:lpstr>FUENTES DE DATOS. CONCEPTO (1)</vt:lpstr>
      <vt:lpstr>FUENTES DE DATOS. EJEMPLOS (2)</vt:lpstr>
      <vt:lpstr>ALMACENAMIENTO. SOPORTE Y DISPOSITIVOS TECNOLOGICOS (1)</vt:lpstr>
      <vt:lpstr>ALMACENAMIENTO. SOPORTE LOGICO (2)</vt:lpstr>
      <vt:lpstr>ALMACENAMIENTO. SOPORTE FISICO (3)</vt:lpstr>
      <vt:lpstr>ALMACENAMIENTO. DISCOS VS CINTAS (3)</vt:lpstr>
      <vt:lpstr>GENERACIONES DE BASES DE DATOS</vt:lpstr>
      <vt:lpstr>ENTORNO DE GESTION DE DATOS. DISCIPLINAS INVOLUCRADAS (1)</vt:lpstr>
      <vt:lpstr>ENTORNO DE GESTION DE DATOS. TECNICAS DE GMD (2)</vt:lpstr>
      <vt:lpstr>ESPECIALIDADES DISCIPLINARES CENTRADAS EN LOS DATOS. PERFILES PROFESIONALES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Objeto de Interés de ISI y LSI</dc:title>
  <dc:creator>Emilio Rearte</dc:creator>
  <cp:lastModifiedBy>Emilio Rearte</cp:lastModifiedBy>
  <cp:revision>256</cp:revision>
  <dcterms:created xsi:type="dcterms:W3CDTF">2026-07-29T06:29:55Z</dcterms:created>
  <dcterms:modified xsi:type="dcterms:W3CDTF">2026-08-18T16:09:26Z</dcterms:modified>
</cp:coreProperties>
</file>