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1" r:id="rId3"/>
    <p:sldId id="292" r:id="rId4"/>
    <p:sldId id="293" r:id="rId5"/>
    <p:sldId id="258" r:id="rId6"/>
    <p:sldId id="294" r:id="rId7"/>
    <p:sldId id="295" r:id="rId8"/>
    <p:sldId id="296" r:id="rId9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milio Rearte" initials="ER" lastIdx="1" clrIdx="0">
    <p:extLst>
      <p:ext uri="{19B8F6BF-5375-455C-9EA6-DF929625EA0E}">
        <p15:presenceInfo xmlns:p15="http://schemas.microsoft.com/office/powerpoint/2012/main" userId="a0bdc5d301e1baa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32B4A5-5060-47FF-AA3F-9E076897D7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A15698F-9E60-48F0-9BCE-A82B4E4D01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FE69FFD-2FED-483A-9F30-9E7BB2D26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4691-BF20-4B38-9F5D-CD9BD8FBD41A}" type="datetimeFigureOut">
              <a:rPr lang="es-AR" smtClean="0"/>
              <a:t>28/08/2026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35E4F3-6876-423E-AA5E-A60BAB4F6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86208F1-8F00-402F-97B4-E68B8A5A7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D5CD-884D-48AA-BA62-967504D95E3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85817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34DB90-E598-43B0-936A-39D4E7238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DCF565C-49A1-442E-9454-E6FE388E87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2B3B3B-B8AB-4CEA-B833-24A442BAE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4691-BF20-4B38-9F5D-CD9BD8FBD41A}" type="datetimeFigureOut">
              <a:rPr lang="es-AR" smtClean="0"/>
              <a:t>28/08/2026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5F13A9-6B1F-49AF-878A-00BD469C9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234F754-CE8E-467E-9F9C-19B768DF2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D5CD-884D-48AA-BA62-967504D95E3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05723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BBA579-9D24-485C-9CC6-6F55F5081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A5C51CB-2243-4CC2-A1D7-178D0FD609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E82F5D-2A02-419E-9017-994F477A7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4691-BF20-4B38-9F5D-CD9BD8FBD41A}" type="datetimeFigureOut">
              <a:rPr lang="es-AR" smtClean="0"/>
              <a:t>28/08/2026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7E6F13-E47E-41B0-9695-266256240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C975DD5-C7D0-4CD4-BD87-F66CD491A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D5CD-884D-48AA-BA62-967504D95E3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13487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5CF828-A752-4A78-87D8-BD353FA2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2F9E8B4-051E-4F10-B19C-E1FD25DABD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3E238B5-E0FE-400F-94C5-CFC58E3CC1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B8E8436-3419-4282-9D23-FF1C2EEAE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4691-BF20-4B38-9F5D-CD9BD8FBD41A}" type="datetimeFigureOut">
              <a:rPr lang="es-AR" smtClean="0"/>
              <a:t>28/08/2026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2FD4B0C-F79D-44A9-9318-05C675740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1E9C34A-6F87-45E5-A4CC-750E69DC5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D5CD-884D-48AA-BA62-967504D95E3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51488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917648-EADA-4656-8ED6-9B5862C09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543274-F184-4A5F-A2B0-7983547008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8DAB3F9-2CFC-47D6-B234-B5AF5E142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1CBA7A1-A4C1-4E06-BBA6-F6053DF158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423E85D-FE2C-43B7-947B-CE0ADE27EF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86870A8-2E66-4154-BB00-DA06FA940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4691-BF20-4B38-9F5D-CD9BD8FBD41A}" type="datetimeFigureOut">
              <a:rPr lang="es-AR" smtClean="0"/>
              <a:t>28/08/2026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753D39F-CB0E-49C4-949B-E2DDF6020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453B364-DB76-4A4F-8872-9037AE745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D5CD-884D-48AA-BA62-967504D95E3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9828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909741-D27B-4215-B0CC-7573413C5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81DC83F-3C15-41D9-A332-19A76AA65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4691-BF20-4B38-9F5D-CD9BD8FBD41A}" type="datetimeFigureOut">
              <a:rPr lang="es-AR" smtClean="0"/>
              <a:t>28/08/2026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73F8CD4-8178-4F79-85E8-EA9770498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BD5FEE3-A53C-41E6-9C95-3F58F80DB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D5CD-884D-48AA-BA62-967504D95E3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89026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8050B39-4C7B-4090-B39D-D874E51A9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4691-BF20-4B38-9F5D-CD9BD8FBD41A}" type="datetimeFigureOut">
              <a:rPr lang="es-AR" smtClean="0"/>
              <a:t>28/08/2026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7B81816-5962-4460-83A0-3B7575882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63B503A-7158-4E16-8C44-A77D50421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D5CD-884D-48AA-BA62-967504D95E3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05575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E6AB76-B234-473B-BD8D-115E2A389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021C1EC-DFC8-4D74-A38C-BCC572462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EBFA54-F4EC-4190-8024-3B8315840F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19997B1-ECDC-4AED-82B7-6E7189F24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4691-BF20-4B38-9F5D-CD9BD8FBD41A}" type="datetimeFigureOut">
              <a:rPr lang="es-AR" smtClean="0"/>
              <a:t>28/08/2026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D12DD0C-A280-4D71-B4C8-B8FAA1C15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FD8D863-E501-425F-A8A0-C2D183BB6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D5CD-884D-48AA-BA62-967504D95E3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86922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B71CC-FB64-496D-80B0-A5A799204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2CFF910-D4CB-4261-AC0A-D552FF6CD9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ED3ACC-8964-4009-8CFF-4CCE7BDC63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640A91-5696-4723-AC3E-007E4C015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4691-BF20-4B38-9F5D-CD9BD8FBD41A}" type="datetimeFigureOut">
              <a:rPr lang="es-AR" smtClean="0"/>
              <a:t>28/08/2026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58AC84E-10B0-4450-ACC8-5516960AC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2C0AA-D759-484B-A1FD-7A7C30B84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D5CD-884D-48AA-BA62-967504D95E3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19463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C7EBD0-4D60-4A99-918C-E585A8347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7569F7B-BFEC-48E3-A0F5-5D2B3ED910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17F818-D200-4360-9363-60F86DA7C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4691-BF20-4B38-9F5D-CD9BD8FBD41A}" type="datetimeFigureOut">
              <a:rPr lang="es-AR" smtClean="0"/>
              <a:t>28/08/2026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F0619B-7A79-4972-91BB-B5BEC65CC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AE2C4F-FE5B-4FBC-B5A0-95ED8EF84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D5CD-884D-48AA-BA62-967504D95E3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31326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DBDEA89-0D95-47D6-8F84-0712A8EEC5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664AC84-456B-4E79-934A-553C680A86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7B79F2-B3D0-45B9-B704-13C2ADD40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F4691-BF20-4B38-9F5D-CD9BD8FBD41A}" type="datetimeFigureOut">
              <a:rPr lang="es-AR" smtClean="0"/>
              <a:t>28/08/2026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4F70BD-D77B-44C8-B679-448C0A09F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162E73-FDC1-4358-8214-25C563F03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0D5CD-884D-48AA-BA62-967504D95E3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00517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582AA60-9F6D-4273-A124-0098D466B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3D0F53D-86AD-4DCC-9687-D635C34D44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A078F6-38DE-4965-AC96-46D6DEED98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F4691-BF20-4B38-9F5D-CD9BD8FBD41A}" type="datetimeFigureOut">
              <a:rPr lang="es-AR" smtClean="0"/>
              <a:t>28/08/2026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6FB0A5-7F36-44E6-BBFB-1A343C155C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981668-150E-48FA-A524-EEFDE4576F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F0D5CD-884D-48AA-BA62-967504D95E3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41678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1378634"/>
            <a:ext cx="11739282" cy="3376246"/>
          </a:xfrm>
        </p:spPr>
        <p:txBody>
          <a:bodyPr anchor="t">
            <a:normAutofit/>
          </a:bodyPr>
          <a:lstStyle/>
          <a:p>
            <a:br>
              <a:rPr lang="es-AR" sz="5400" b="1" dirty="0">
                <a:latin typeface="+mn-lt"/>
              </a:rPr>
            </a:br>
            <a:r>
              <a:rPr lang="es-AR" sz="5400" b="1" dirty="0">
                <a:latin typeface="+mn-lt"/>
              </a:rPr>
              <a:t>GESTION MASIVA DE DATOS</a:t>
            </a:r>
          </a:p>
        </p:txBody>
      </p:sp>
    </p:spTree>
    <p:extLst>
      <p:ext uri="{BB962C8B-B14F-4D97-AF65-F5344CB8AC3E}">
        <p14:creationId xmlns:p14="http://schemas.microsoft.com/office/powerpoint/2010/main" val="1260053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2970" y="637887"/>
            <a:ext cx="11739282" cy="698547"/>
          </a:xfrm>
        </p:spPr>
        <p:txBody>
          <a:bodyPr anchor="t">
            <a:normAutofit fontScale="90000"/>
          </a:bodyPr>
          <a:lstStyle/>
          <a:p>
            <a:r>
              <a:rPr lang="es-AR" sz="4400" b="1" dirty="0">
                <a:latin typeface="+mn-lt"/>
              </a:rPr>
              <a:t>CONCEPTO DE GESTION MASIVA DE DATOS (GMD)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3DFC79-F8F5-4D25-8BE0-D0F8ECA90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2708" y="1384425"/>
            <a:ext cx="11000935" cy="5382133"/>
          </a:xfrm>
        </p:spPr>
        <p:txBody>
          <a:bodyPr>
            <a:noAutofit/>
          </a:bodyPr>
          <a:lstStyle/>
          <a:p>
            <a:pPr marL="342900" indent="-342900" algn="just">
              <a:spcBef>
                <a:spcPts val="1800"/>
              </a:spcBef>
              <a:buFont typeface="Wingdings" panose="05000000000000000000" pitchFamily="2" charset="2"/>
              <a:buChar char="v"/>
            </a:pPr>
            <a:r>
              <a:rPr lang="es-MX" sz="3200" dirty="0"/>
              <a:t>El desarrollo tecnológico alcanzado por las bases de datos en la actualidad ha permitido aplicar métodos y técnicas especializadas de almacenamiento, procesamiento y análisis a volúmenes de datos cada vez mayores.</a:t>
            </a:r>
          </a:p>
          <a:p>
            <a:pPr marL="342900" indent="-342900" algn="just">
              <a:spcBef>
                <a:spcPts val="1800"/>
              </a:spcBef>
              <a:buFont typeface="Wingdings" panose="05000000000000000000" pitchFamily="2" charset="2"/>
              <a:buChar char="v"/>
            </a:pPr>
            <a:r>
              <a:rPr lang="es-MX" sz="3200" dirty="0"/>
              <a:t>Este proceso de evolución tecnológica ha dado lugar a lo que actualmente se conoce como Gestión Masiva de Datos (GMD).</a:t>
            </a:r>
          </a:p>
          <a:p>
            <a:pPr marL="342900" indent="-342900" algn="just">
              <a:spcBef>
                <a:spcPts val="1800"/>
              </a:spcBef>
              <a:buFont typeface="Wingdings" panose="05000000000000000000" pitchFamily="2" charset="2"/>
              <a:buChar char="v"/>
            </a:pPr>
            <a:r>
              <a:rPr lang="es-MX" sz="3200" dirty="0"/>
              <a:t>La razón de esta denominación radica en el énfasis puesto en la magnitud de los volúmenes de datos involucrados, caracterizados por un crecimiento continuo y significativamente superior al de épocas anteriores.</a:t>
            </a:r>
          </a:p>
        </p:txBody>
      </p:sp>
    </p:spTree>
    <p:extLst>
      <p:ext uri="{BB962C8B-B14F-4D97-AF65-F5344CB8AC3E}">
        <p14:creationId xmlns:p14="http://schemas.microsoft.com/office/powerpoint/2010/main" val="3968215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359" y="300263"/>
            <a:ext cx="11739282" cy="670407"/>
          </a:xfrm>
        </p:spPr>
        <p:txBody>
          <a:bodyPr anchor="t">
            <a:normAutofit/>
          </a:bodyPr>
          <a:lstStyle/>
          <a:p>
            <a:r>
              <a:rPr lang="es-AR" sz="3600" b="1" dirty="0">
                <a:latin typeface="+mn-lt"/>
              </a:rPr>
              <a:t>GESTION MASIVA DE DATOS. TIPOS DE GESTION FRECUENTES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3DFC79-F8F5-4D25-8BE0-D0F8ECA90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6359" y="844067"/>
            <a:ext cx="11739282" cy="5725547"/>
          </a:xfrm>
        </p:spPr>
        <p:txBody>
          <a:bodyPr>
            <a:noAutofit/>
          </a:bodyPr>
          <a:lstStyle/>
          <a:p>
            <a:pPr marL="342900" indent="-342900" algn="just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s-MX" sz="2600" dirty="0"/>
              <a:t>En este curso, la GMD esta representada básicamente por 3 tipos de prácticas bastante conocidas, de alguna manera emparentadas, pero que han surgido por necesidades y con objetivos diferentes. Con esto se quiere destacar su especificidad y que no se aparecieron sucesivamente, una como continuación de la otra, producto de la evolución en la gestión de los datos. Ellas son: Data </a:t>
            </a:r>
            <a:r>
              <a:rPr lang="es-MX" sz="2600" dirty="0" err="1"/>
              <a:t>Warehousing</a:t>
            </a:r>
            <a:r>
              <a:rPr lang="es-MX" sz="2600" dirty="0"/>
              <a:t> (DW), Data </a:t>
            </a:r>
            <a:r>
              <a:rPr lang="es-MX" sz="2600" dirty="0" err="1"/>
              <a:t>Mining</a:t>
            </a:r>
            <a:r>
              <a:rPr lang="es-MX" sz="2600" dirty="0"/>
              <a:t> (DM)y Big Data (BD). </a:t>
            </a:r>
          </a:p>
          <a:p>
            <a:pPr marL="342900" indent="-342900" algn="just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s-MX" sz="2600" dirty="0"/>
              <a:t>Data </a:t>
            </a:r>
            <a:r>
              <a:rPr lang="es-MX" sz="2600" dirty="0" err="1"/>
              <a:t>Warehousing</a:t>
            </a:r>
            <a:r>
              <a:rPr lang="es-MX" sz="2600" dirty="0"/>
              <a:t> (DW): Constituye la gestión de un conjunto de métodos, técnicas y herramientas de integración y almacenamiento de datos orientados a la toma de decisiones empresariales.</a:t>
            </a:r>
          </a:p>
          <a:p>
            <a:pPr marL="342900" indent="-342900" algn="just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s-MX" sz="2600" dirty="0"/>
              <a:t>Data </a:t>
            </a:r>
            <a:r>
              <a:rPr lang="es-MX" sz="2600" dirty="0" err="1"/>
              <a:t>Mining</a:t>
            </a:r>
            <a:r>
              <a:rPr lang="es-MX" sz="2600" dirty="0"/>
              <a:t> (DM): Constituye la gestión de un conjunto de métodos, técnicas y herramientas de exploración de almacenes de datos orientados al descubrimiento de conocimiento.</a:t>
            </a:r>
          </a:p>
          <a:p>
            <a:pPr marL="342900" indent="-342900" algn="just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s-MX" sz="2600" dirty="0"/>
              <a:t>Big Data (BD): Constituye la gestión de un conjunto de métodos, técnicas y herramientas de procesamiento de datos a gran escala.</a:t>
            </a:r>
          </a:p>
        </p:txBody>
      </p:sp>
    </p:spTree>
    <p:extLst>
      <p:ext uri="{BB962C8B-B14F-4D97-AF65-F5344CB8AC3E}">
        <p14:creationId xmlns:p14="http://schemas.microsoft.com/office/powerpoint/2010/main" val="2583903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542" y="450169"/>
            <a:ext cx="11943470" cy="623815"/>
          </a:xfrm>
        </p:spPr>
        <p:txBody>
          <a:bodyPr anchor="t">
            <a:noAutofit/>
          </a:bodyPr>
          <a:lstStyle/>
          <a:p>
            <a:r>
              <a:rPr lang="es-AR" sz="3200" b="1" dirty="0">
                <a:latin typeface="+mn-lt"/>
              </a:rPr>
              <a:t>GESTION MASIVA DE DATOS. CARACTERISTICAS DEL DW, DM y BD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3DFC79-F8F5-4D25-8BE0-D0F8ECA90B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9488" y="990516"/>
            <a:ext cx="11591779" cy="5382137"/>
          </a:xfrm>
        </p:spPr>
        <p:txBody>
          <a:bodyPr>
            <a:noAutofit/>
          </a:bodyPr>
          <a:lstStyle/>
          <a:p>
            <a:pPr marL="342900" indent="-342900" algn="just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s-MX" dirty="0"/>
              <a:t>Las prácticas referenciadas (DW, DM y BD) no son las únicas que comprende la GMD, pero si las más representativas.</a:t>
            </a:r>
          </a:p>
          <a:p>
            <a:pPr marL="342900" indent="-342900" algn="just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s-MX" dirty="0"/>
              <a:t>Las tres definiciones suponen la acumulación y almacenamiento de grandes volúmenes de datos.</a:t>
            </a:r>
          </a:p>
          <a:p>
            <a:pPr marL="342900" indent="-342900" algn="just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s-MX" dirty="0"/>
              <a:t>En los tres casos, la gestión de datos implica un “proceso” y, consecuentemente, se concreta en un periodo de tiempo determinado. </a:t>
            </a:r>
          </a:p>
          <a:p>
            <a:pPr marL="342900" indent="-342900" algn="just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s-MX" dirty="0"/>
              <a:t>En dichos procesos la aplicación de un conjunto de métodos, técnicas y herramientas específicas de tratamiento/transformación de datos, es entendida como “Gestión de datos”.</a:t>
            </a:r>
          </a:p>
          <a:p>
            <a:pPr marL="342900" indent="-342900" algn="just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s-MX" dirty="0"/>
              <a:t>Las tres definiciones, explícita o implícitamente, directa o indirectamente, están referidas a la toma de decisiones.</a:t>
            </a:r>
          </a:p>
          <a:p>
            <a:pPr marL="342900" indent="-342900" algn="just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s-MX" dirty="0"/>
              <a:t>Las tres definiciones, de una u otra forma, con mayor o menor peso, están atravesadas por la Inteligencia de Negocios (BI) y la Analítica de Datos (DA).</a:t>
            </a:r>
          </a:p>
        </p:txBody>
      </p:sp>
    </p:spTree>
    <p:extLst>
      <p:ext uri="{BB962C8B-B14F-4D97-AF65-F5344CB8AC3E}">
        <p14:creationId xmlns:p14="http://schemas.microsoft.com/office/powerpoint/2010/main" val="2436830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FD5D1B1A-BBC1-4CAC-8BFF-375FB894E8FC}"/>
              </a:ext>
            </a:extLst>
          </p:cNvPr>
          <p:cNvSpPr/>
          <p:nvPr/>
        </p:nvSpPr>
        <p:spPr>
          <a:xfrm>
            <a:off x="1688123" y="1580503"/>
            <a:ext cx="8764172" cy="4173186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1C8B054-FE67-402F-8BDE-71DD8E2EA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0427" y="371711"/>
            <a:ext cx="11739282" cy="776827"/>
          </a:xfrm>
        </p:spPr>
        <p:txBody>
          <a:bodyPr anchor="t">
            <a:normAutofit/>
          </a:bodyPr>
          <a:lstStyle/>
          <a:p>
            <a:r>
              <a:rPr lang="es-AR" sz="4400" b="1" dirty="0">
                <a:latin typeface="+mn-lt"/>
              </a:rPr>
              <a:t>GESTION MASIVA DE DATOS. ENTORNO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DB9789FE-F59B-4664-8416-9CC40C1982FB}"/>
              </a:ext>
            </a:extLst>
          </p:cNvPr>
          <p:cNvSpPr/>
          <p:nvPr/>
        </p:nvSpPr>
        <p:spPr>
          <a:xfrm>
            <a:off x="4614274" y="2373317"/>
            <a:ext cx="2799401" cy="1126287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Gestión</a:t>
            </a:r>
          </a:p>
          <a:p>
            <a:pPr algn="ctr"/>
            <a:r>
              <a:rPr lang="es-AR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Masiva</a:t>
            </a:r>
          </a:p>
          <a:p>
            <a:pPr algn="ctr"/>
            <a:r>
              <a:rPr lang="es-AR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 Datos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00464891-757D-43D7-9AEA-648BE84FF4F9}"/>
              </a:ext>
            </a:extLst>
          </p:cNvPr>
          <p:cNvSpPr/>
          <p:nvPr/>
        </p:nvSpPr>
        <p:spPr>
          <a:xfrm>
            <a:off x="2138809" y="3806698"/>
            <a:ext cx="1734670" cy="73287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Data </a:t>
            </a:r>
            <a:r>
              <a:rPr lang="es-AR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Warehousing</a:t>
            </a:r>
            <a:endParaRPr lang="es-AR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F37FE40D-74BC-46A9-985E-944A382F7E73}"/>
              </a:ext>
            </a:extLst>
          </p:cNvPr>
          <p:cNvSpPr/>
          <p:nvPr/>
        </p:nvSpPr>
        <p:spPr>
          <a:xfrm>
            <a:off x="5186432" y="4614967"/>
            <a:ext cx="1734670" cy="73287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Data </a:t>
            </a:r>
          </a:p>
          <a:p>
            <a:pPr algn="ctr"/>
            <a:r>
              <a:rPr lang="es-AR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Mining</a:t>
            </a:r>
            <a:endParaRPr lang="es-AR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721BD053-C3BD-4DF5-8BAA-595E0E29E4F8}"/>
              </a:ext>
            </a:extLst>
          </p:cNvPr>
          <p:cNvSpPr/>
          <p:nvPr/>
        </p:nvSpPr>
        <p:spPr>
          <a:xfrm>
            <a:off x="8198953" y="3806698"/>
            <a:ext cx="1734670" cy="73287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Big</a:t>
            </a:r>
          </a:p>
          <a:p>
            <a:pPr algn="ctr"/>
            <a:r>
              <a:rPr lang="es-AR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Data</a:t>
            </a:r>
          </a:p>
        </p:txBody>
      </p:sp>
      <p:sp>
        <p:nvSpPr>
          <p:cNvPr id="13" name="Flecha: hacia abajo 12">
            <a:extLst>
              <a:ext uri="{FF2B5EF4-FFF2-40B4-BE49-F238E27FC236}">
                <a16:creationId xmlns:a16="http://schemas.microsoft.com/office/drawing/2014/main" id="{8B746E53-EBE3-4C89-A9EB-7C3DEF200743}"/>
              </a:ext>
            </a:extLst>
          </p:cNvPr>
          <p:cNvSpPr/>
          <p:nvPr/>
        </p:nvSpPr>
        <p:spPr>
          <a:xfrm rot="3028010">
            <a:off x="3965368" y="3005776"/>
            <a:ext cx="470647" cy="708213"/>
          </a:xfrm>
          <a:prstGeom prst="downArrow">
            <a:avLst>
              <a:gd name="adj1" fmla="val 40244"/>
              <a:gd name="adj2" fmla="val 442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4" name="Flecha: hacia abajo 13">
            <a:extLst>
              <a:ext uri="{FF2B5EF4-FFF2-40B4-BE49-F238E27FC236}">
                <a16:creationId xmlns:a16="http://schemas.microsoft.com/office/drawing/2014/main" id="{5E66C892-A150-41BD-95F5-1E1F29950093}"/>
              </a:ext>
            </a:extLst>
          </p:cNvPr>
          <p:cNvSpPr/>
          <p:nvPr/>
        </p:nvSpPr>
        <p:spPr>
          <a:xfrm>
            <a:off x="5800892" y="3626853"/>
            <a:ext cx="470647" cy="732870"/>
          </a:xfrm>
          <a:prstGeom prst="downArrow">
            <a:avLst>
              <a:gd name="adj1" fmla="val 40244"/>
              <a:gd name="adj2" fmla="val 442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5" name="Flecha: hacia abajo 14">
            <a:extLst>
              <a:ext uri="{FF2B5EF4-FFF2-40B4-BE49-F238E27FC236}">
                <a16:creationId xmlns:a16="http://schemas.microsoft.com/office/drawing/2014/main" id="{A3C2FE59-7F56-4669-A098-2C2A632630A7}"/>
              </a:ext>
            </a:extLst>
          </p:cNvPr>
          <p:cNvSpPr/>
          <p:nvPr/>
        </p:nvSpPr>
        <p:spPr>
          <a:xfrm rot="18284181">
            <a:off x="7611417" y="2985865"/>
            <a:ext cx="470647" cy="710510"/>
          </a:xfrm>
          <a:prstGeom prst="downArrow">
            <a:avLst>
              <a:gd name="adj1" fmla="val 40244"/>
              <a:gd name="adj2" fmla="val 442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CD6E6721-42D6-4408-B517-AB91A6531296}"/>
              </a:ext>
            </a:extLst>
          </p:cNvPr>
          <p:cNvSpPr/>
          <p:nvPr/>
        </p:nvSpPr>
        <p:spPr>
          <a:xfrm>
            <a:off x="3981158" y="1645927"/>
            <a:ext cx="4192174" cy="4079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Entorno tecnológico de Base de Datos</a:t>
            </a:r>
          </a:p>
        </p:txBody>
      </p:sp>
    </p:spTree>
    <p:extLst>
      <p:ext uri="{BB962C8B-B14F-4D97-AF65-F5344CB8AC3E}">
        <p14:creationId xmlns:p14="http://schemas.microsoft.com/office/powerpoint/2010/main" val="1391656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809B05-4FFB-4A3A-B7F7-BBBF333B6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8174"/>
            <a:ext cx="10515600" cy="602366"/>
          </a:xfrm>
        </p:spPr>
        <p:txBody>
          <a:bodyPr>
            <a:normAutofit/>
          </a:bodyPr>
          <a:lstStyle/>
          <a:p>
            <a:pPr algn="ctr"/>
            <a:r>
              <a:rPr lang="es-AR" sz="3200" b="1" dirty="0">
                <a:latin typeface="+mn-lt"/>
              </a:rPr>
              <a:t>OTROS TIPOS DE GESTION MASIVA DE DATOS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CBAC38-25C9-4449-A739-C801A2A1F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15" y="798676"/>
            <a:ext cx="11746523" cy="5749828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s-MX" sz="1900" b="1" dirty="0"/>
              <a:t>Gestión convencional con RMBMS (</a:t>
            </a:r>
            <a:r>
              <a:rPr lang="es-AR" sz="1900" b="1" dirty="0" err="1"/>
              <a:t>Relational</a:t>
            </a:r>
            <a:r>
              <a:rPr lang="es-AR" sz="1900" b="1" dirty="0"/>
              <a:t> </a:t>
            </a:r>
            <a:r>
              <a:rPr lang="es-AR" sz="1900" b="1" dirty="0" err="1"/>
              <a:t>Database</a:t>
            </a:r>
            <a:r>
              <a:rPr lang="es-AR" sz="1900" b="1" dirty="0"/>
              <a:t> Management </a:t>
            </a:r>
            <a:r>
              <a:rPr lang="es-AR" sz="1900" b="1" dirty="0" err="1"/>
              <a:t>System</a:t>
            </a:r>
            <a:r>
              <a:rPr lang="es-MX" sz="1900" b="1" dirty="0"/>
              <a:t>): Almacén y consultas de datos estructurados (Tablas o Relaciones) 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s-MX" sz="1900" b="1" dirty="0"/>
              <a:t>Gestión OLTP (</a:t>
            </a:r>
            <a:r>
              <a:rPr lang="es-AR" sz="1900" b="1" dirty="0" err="1"/>
              <a:t>On</a:t>
            </a:r>
            <a:r>
              <a:rPr lang="es-AR" sz="1900" b="1" dirty="0"/>
              <a:t> Line </a:t>
            </a:r>
            <a:r>
              <a:rPr lang="es-AR" sz="1900" b="1" dirty="0" err="1"/>
              <a:t>Transaction</a:t>
            </a:r>
            <a:r>
              <a:rPr lang="es-AR" sz="1900" b="1" dirty="0"/>
              <a:t> Processing): Procesamiento en tiempo real de volúmenes</a:t>
            </a:r>
            <a:r>
              <a:rPr lang="es-MX" sz="1900" b="1" dirty="0"/>
              <a:t> de datos provenientes de sistemas operativos de las empresas referidos a transacciones básicas, pequeñas y frecuentes (diarias), tales como Ventas, Compras, etc.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s-MX" sz="1900" b="1" dirty="0"/>
              <a:t>Gestión MDM (Master Data Management): Mantenimiento de datos críticos de la empresa (Clientes, Productos, etc.) en BDs con estructuras unificadas, datos confiables, formatos estandarizados y vistas uniformadas (comunes a todos los sistemas usuarios).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s-MX" sz="1900" b="1" dirty="0"/>
              <a:t>Gestión de Data </a:t>
            </a:r>
            <a:r>
              <a:rPr lang="es-MX" sz="1900" b="1" dirty="0" err="1"/>
              <a:t>Marts</a:t>
            </a:r>
            <a:r>
              <a:rPr lang="es-MX" sz="1900" b="1" dirty="0"/>
              <a:t>: Almacenamiento de datos decisionales de áreas temáticas específicas.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s-MX" sz="1900" b="1" dirty="0"/>
              <a:t>Gestión de Data </a:t>
            </a:r>
            <a:r>
              <a:rPr lang="es-MX" sz="1900" b="1" dirty="0" err="1"/>
              <a:t>Lakes</a:t>
            </a:r>
            <a:r>
              <a:rPr lang="es-MX" sz="1900" b="1" dirty="0"/>
              <a:t>: Tratamiento de un lago de datos (parte importante de los datos de internet – lago &lt;&gt; mar), seleccionados en función de un tema o área de interés, obtenidos en bruto, en un momento determinado (foto de internet), para procesamiento futuro.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s-MX" sz="1900" b="1" dirty="0"/>
              <a:t>Gestión de Data </a:t>
            </a:r>
            <a:r>
              <a:rPr lang="es-MX" sz="1900" b="1" dirty="0" err="1"/>
              <a:t>Lakehouse</a:t>
            </a:r>
            <a:r>
              <a:rPr lang="es-MX" sz="1900" b="1" dirty="0"/>
              <a:t>: Gestión integrada, flexible y escalable de modelos de datos cuyos diseños surgen a modo de fusión del Data </a:t>
            </a:r>
            <a:r>
              <a:rPr lang="es-MX" sz="1900" b="1" dirty="0" err="1"/>
              <a:t>Warehouse</a:t>
            </a:r>
            <a:r>
              <a:rPr lang="es-MX" sz="1900" b="1" dirty="0"/>
              <a:t> y el Data </a:t>
            </a:r>
            <a:r>
              <a:rPr lang="es-MX" sz="1900" b="1" dirty="0" err="1"/>
              <a:t>Lakes</a:t>
            </a:r>
            <a:r>
              <a:rPr lang="es-MX" sz="1900" b="1" dirty="0"/>
              <a:t>, sumando las capacidades y ventajas de ambos.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s-MX" sz="1900" b="1" dirty="0"/>
              <a:t>Data </a:t>
            </a:r>
            <a:r>
              <a:rPr lang="es-MX" sz="1900" b="1" dirty="0" err="1"/>
              <a:t>Mesh</a:t>
            </a:r>
            <a:r>
              <a:rPr lang="es-MX" sz="1900" b="1" dirty="0"/>
              <a:t>: Gestión descentralizada de datos por dominios de negocio.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s-MX" sz="1900" b="1" dirty="0"/>
              <a:t>Data </a:t>
            </a:r>
            <a:r>
              <a:rPr lang="es-MX" sz="1900" b="1" dirty="0" err="1"/>
              <a:t>Fabric</a:t>
            </a:r>
            <a:r>
              <a:rPr lang="es-MX" sz="1900" b="1" dirty="0"/>
              <a:t>: Integración de datos de diversas fuentes en una única estructura de gestión.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s-MX" sz="1900" b="1" dirty="0" err="1"/>
              <a:t>LLMs</a:t>
            </a:r>
            <a:r>
              <a:rPr lang="es-MX" sz="1900" b="1" dirty="0"/>
              <a:t>: Modelos de IA entrenados con grandes cantidades de datos para responder preguntas, resumir textos, traducir y analizar información con formas de pensamiento humano.</a:t>
            </a:r>
          </a:p>
        </p:txBody>
      </p:sp>
    </p:spTree>
    <p:extLst>
      <p:ext uri="{BB962C8B-B14F-4D97-AF65-F5344CB8AC3E}">
        <p14:creationId xmlns:p14="http://schemas.microsoft.com/office/powerpoint/2010/main" val="2076423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809B05-4FFB-4A3A-B7F7-BBBF333B6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015" y="224446"/>
            <a:ext cx="11760591" cy="675884"/>
          </a:xfrm>
        </p:spPr>
        <p:txBody>
          <a:bodyPr>
            <a:normAutofit fontScale="90000"/>
          </a:bodyPr>
          <a:lstStyle/>
          <a:p>
            <a:pPr algn="ctr"/>
            <a:r>
              <a:rPr lang="es-AR" b="1" dirty="0">
                <a:latin typeface="+mn-lt"/>
              </a:rPr>
              <a:t>PROSPECTIVA DE LA GESTION MASIVA DE DATOS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CBAC38-25C9-4449-A739-C801A2A1F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912" y="911220"/>
            <a:ext cx="10888394" cy="574982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2400" dirty="0"/>
              <a:t>Por este concepto se entiende el análisis de las tendencias, tecnologías y desafíos futuros relacionados con la gestión de datos, con el propósito de anticipar cómo evolucionarán su almacenamiento, procesamiento, integración, seguridad, análisis y aprovechamiento para la toma de decisiones. En este sentido, la interpretación de los signos existentes en materia de GMD determinan el siguiente escenario futuro: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MX" sz="2400" dirty="0"/>
              <a:t> Los sistemas de datos estarán cada vez más integrados a la IA.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MX" sz="2400" dirty="0"/>
              <a:t> Automatización de la gestión de datos.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MX" sz="2400" dirty="0"/>
              <a:t> </a:t>
            </a:r>
            <a:r>
              <a:rPr lang="es-AR" sz="2400" dirty="0"/>
              <a:t>Arquitecturas de datos híbridas.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AR" sz="2400" dirty="0"/>
              <a:t> Datos en tiempo real.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AR" sz="2400" dirty="0"/>
              <a:t> Marcada gobernanza, calidad de datos y cumplimiento de normas.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AR" sz="2400" dirty="0"/>
              <a:t> Altos niveles de seguridad y protección de la privacidad de datos.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AR" sz="2400" dirty="0"/>
              <a:t> Descentralización de la gestión de datos.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AR" sz="2400" dirty="0"/>
              <a:t> Traslado del procesamiento de los datos a puntos donde son generados.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es-MX" sz="2400" dirty="0"/>
          </a:p>
          <a:p>
            <a:pPr marL="0" indent="0" algn="just">
              <a:buNone/>
            </a:pPr>
            <a:endParaRPr lang="es-MX" sz="2700" dirty="0"/>
          </a:p>
        </p:txBody>
      </p:sp>
    </p:spTree>
    <p:extLst>
      <p:ext uri="{BB962C8B-B14F-4D97-AF65-F5344CB8AC3E}">
        <p14:creationId xmlns:p14="http://schemas.microsoft.com/office/powerpoint/2010/main" val="22479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809B05-4FFB-4A3A-B7F7-BBBF333B6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015" y="519872"/>
            <a:ext cx="11760591" cy="675884"/>
          </a:xfrm>
        </p:spPr>
        <p:txBody>
          <a:bodyPr>
            <a:normAutofit fontScale="90000"/>
          </a:bodyPr>
          <a:lstStyle/>
          <a:p>
            <a:pPr algn="ctr"/>
            <a:r>
              <a:rPr lang="es-AR" b="1" dirty="0">
                <a:latin typeface="+mn-lt"/>
              </a:rPr>
              <a:t>CONSIDERACION FINAL SOBRE GMD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CBAC38-25C9-4449-A739-C801A2A1F0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535" y="1164444"/>
            <a:ext cx="10227213" cy="328095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MX" sz="3200" dirty="0"/>
              <a:t>La Gestión Masiva de Datos apunta hacia </a:t>
            </a:r>
            <a:r>
              <a:rPr lang="es-MX" sz="3200" dirty="0" err="1"/>
              <a:t>ecoambientes</a:t>
            </a:r>
            <a:r>
              <a:rPr lang="es-MX" sz="3200" dirty="0"/>
              <a:t> de datos cada vez más distribuidos, automatizados e inteligentes, donde las bases de datos dejarán de ser únicamente sistemas destinados al almacenamiento y consulta de información para convertirse en componentes fundamentales de plataformas de análisis, inteligencia artificial y toma de decisiones.</a:t>
            </a:r>
          </a:p>
          <a:p>
            <a:pPr marL="0" indent="0" algn="just">
              <a:buNone/>
            </a:pPr>
            <a:endParaRPr lang="es-MX" sz="2700" dirty="0"/>
          </a:p>
        </p:txBody>
      </p:sp>
    </p:spTree>
    <p:extLst>
      <p:ext uri="{BB962C8B-B14F-4D97-AF65-F5344CB8AC3E}">
        <p14:creationId xmlns:p14="http://schemas.microsoft.com/office/powerpoint/2010/main" val="22602735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4617</TotalTime>
  <Words>944</Words>
  <Application>Microsoft Office PowerPoint</Application>
  <PresentationFormat>Panorámica</PresentationFormat>
  <Paragraphs>49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Tema de Office</vt:lpstr>
      <vt:lpstr> GESTION MASIVA DE DATOS</vt:lpstr>
      <vt:lpstr>CONCEPTO DE GESTION MASIVA DE DATOS (GMD)</vt:lpstr>
      <vt:lpstr>GESTION MASIVA DE DATOS. TIPOS DE GESTION FRECUENTES</vt:lpstr>
      <vt:lpstr>GESTION MASIVA DE DATOS. CARACTERISTICAS DEL DW, DM y BD</vt:lpstr>
      <vt:lpstr>GESTION MASIVA DE DATOS. ENTORNO</vt:lpstr>
      <vt:lpstr>OTROS TIPOS DE GESTION MASIVA DE DATOS</vt:lpstr>
      <vt:lpstr>PROSPECTIVA DE LA GESTION MASIVA DE DATOS</vt:lpstr>
      <vt:lpstr>CONSIDERACION FINAL SOBRE GMD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Objeto de Interés de ISI y LSI</dc:title>
  <dc:creator>Emilio Rearte</dc:creator>
  <cp:lastModifiedBy>Emilio Rearte</cp:lastModifiedBy>
  <cp:revision>326</cp:revision>
  <dcterms:created xsi:type="dcterms:W3CDTF">2026-07-29T06:29:55Z</dcterms:created>
  <dcterms:modified xsi:type="dcterms:W3CDTF">2026-08-28T18:26:00Z</dcterms:modified>
</cp:coreProperties>
</file>