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ITC Avant Garde Gothic" panose="020B0604020202020204" charset="0"/>
      <p:regular r:id="rId27"/>
    </p:embeddedFont>
    <p:embeddedFont>
      <p:font typeface="ITC Avant Garde Gothic Bold" panose="020B0604020202020204" charset="0"/>
      <p:regular r:id="rId28"/>
    </p:embeddedFont>
    <p:embeddedFont>
      <p:font typeface="League Gothic" panose="020B0604020202020204" charset="0"/>
      <p:regular r:id="rId29"/>
    </p:embeddedFont>
    <p:embeddedFont>
      <p:font typeface="League Spartan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704227" y="7386122"/>
            <a:ext cx="8879546" cy="284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20"/>
              </a:lnSpc>
            </a:pPr>
            <a:r>
              <a:rPr lang="en-US" sz="1820">
                <a:solidFill>
                  <a:srgbClr val="052F58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Presentado por Samira Hadid  |  27 de agosto de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0594" y="4520084"/>
            <a:ext cx="13654875" cy="2332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74"/>
              </a:lnSpc>
            </a:pPr>
            <a:r>
              <a:rPr lang="en-US" sz="10843">
                <a:solidFill>
                  <a:srgbClr val="052F58"/>
                </a:solidFill>
                <a:latin typeface="League Gothic"/>
                <a:ea typeface="League Gothic"/>
                <a:cs typeface="League Gothic"/>
                <a:sym typeface="League Gothic"/>
              </a:rPr>
              <a:t>INVESTIGACIÓN Y CONOCIMIENTO CIENTÍFICO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46923" y="2624185"/>
            <a:ext cx="9994155" cy="680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14"/>
              </a:lnSpc>
            </a:pPr>
            <a:r>
              <a:rPr lang="en-US" sz="5143">
                <a:solidFill>
                  <a:srgbClr val="052F58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Unidad 1: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466973" y="3421271"/>
            <a:ext cx="11354054" cy="579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</a:pPr>
            <a:r>
              <a:rPr lang="en-US" sz="36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Todo conocimiento parte de una interrogante fundamental: ¿cómo validamos lo que afirmamos saber? Existe una diferencia esencial entre enunciar un hecho y seguir el proceso riguroso de investigación que lo sustenta. No basta con creer o suponer: alcanzar conocimientos confiables exige esfuerzo, método y sistematización. Este es el problema epistemológico central que guía la investigación científica.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33977" y="1362075"/>
            <a:ext cx="10191470" cy="18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¿CÓMO SABEMOS LO QUE SABEMOS?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129226" y="2926454"/>
            <a:ext cx="5778062" cy="7360546"/>
          </a:xfrm>
          <a:custGeom>
            <a:avLst/>
            <a:gdLst/>
            <a:ahLst/>
            <a:cxnLst/>
            <a:rect l="l" t="t" r="r" b="b"/>
            <a:pathLst>
              <a:path w="5778062" h="7360546">
                <a:moveTo>
                  <a:pt x="0" y="0"/>
                </a:moveTo>
                <a:lnTo>
                  <a:pt x="5778063" y="0"/>
                </a:lnTo>
                <a:lnTo>
                  <a:pt x="5778063" y="7360546"/>
                </a:lnTo>
                <a:lnTo>
                  <a:pt x="0" y="7360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693" r="-13693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40535" y="6482902"/>
            <a:ext cx="10948045" cy="2290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80"/>
              </a:lnSpc>
            </a:pPr>
            <a:r>
              <a:rPr lang="en-US" sz="32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 investigación no es una actividad aislada: surge en contextos sociales e institucionales, y su rigor metodológico es lo que garantiza la confiabilidad y validez del conocimiento producido.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40535" y="2802629"/>
            <a:ext cx="11022474" cy="285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80"/>
              </a:lnSpc>
            </a:pPr>
            <a:r>
              <a:rPr lang="en-US" sz="32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Es una actividad humana y social orientada a producir conocimiento sólido y verificable. A través del método científico, sistematiza y valida resultados, distinguiéndose de otros modos de conocimiento como el mágico, religioso o práctico.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378312" y="1298316"/>
            <a:ext cx="15460167" cy="99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¿QUÉ ES LA INVESTIGACIÓN?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651682" y="-127566"/>
            <a:ext cx="8713586" cy="10500112"/>
          </a:xfrm>
          <a:custGeom>
            <a:avLst/>
            <a:gdLst/>
            <a:ahLst/>
            <a:cxnLst/>
            <a:rect l="l" t="t" r="r" b="b"/>
            <a:pathLst>
              <a:path w="8713586" h="10500112">
                <a:moveTo>
                  <a:pt x="0" y="0"/>
                </a:moveTo>
                <a:lnTo>
                  <a:pt x="8713586" y="0"/>
                </a:lnTo>
                <a:lnTo>
                  <a:pt x="8713586" y="10500113"/>
                </a:lnTo>
                <a:lnTo>
                  <a:pt x="0" y="105001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5131" r="-3408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671567" y="6162478"/>
            <a:ext cx="10948045" cy="341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80"/>
              </a:lnSpc>
            </a:pPr>
            <a:r>
              <a:rPr lang="en-US" sz="32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El investigador contribuye activamente a la comunidad científica, sometiendo sus hallazgos a validación por pares y avanzando en la construcción colectiva del saber. No actúa en soledad, sino inserto en redes académicas, instituciones y tradiciones disciplinares.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71567" y="3087223"/>
            <a:ext cx="11022474" cy="285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80"/>
              </a:lnSpc>
            </a:pPr>
            <a:r>
              <a:rPr lang="en-US" sz="32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Es la persona que aplica un método riguroso y sistemático para generar conocimiento científico. Su labor está condicionada por factores sociales, culturales e institucionales que influyen en sus preguntas, enfoques y resultados.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54409" y="1362075"/>
            <a:ext cx="9586614" cy="99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¿QUÉ ES EL INVESTIGADOR?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46831" y="5843905"/>
            <a:ext cx="12283023" cy="341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80"/>
              </a:lnSpc>
            </a:pPr>
            <a:r>
              <a:rPr lang="en-US" sz="32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En contextos formales —como universidades y centros científicos— se requiere formación especializada y rigor metodológico. La investigación exige procedimientos científicos sistemáticos, pensamiento crítico y compromiso con la validación del conocimiento, pero no es exclusiva de ningún grupo social o profesional.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6831" y="2542076"/>
            <a:ext cx="12283023" cy="285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80"/>
              </a:lnSpc>
            </a:pPr>
            <a:r>
              <a:rPr lang="en-US" sz="32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Cualquier persona con formación, disciplina y curiosidad puede llevar a cabo investigación. No existe un perfil exclusivo: la capacidad de investigar no está reservada a unos pocos, sino que es accesible a quienes desarrollen las habilidades y actitudes necesarias para indagar con rigor.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10264" y="1087697"/>
            <a:ext cx="11267473" cy="1097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95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¿QUIÉN PUEDE INVESTIGAR?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181500" y="4165193"/>
            <a:ext cx="5284865" cy="4500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19"/>
              </a:lnSpc>
            </a:pP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Las políticas institucionales, el financiamiento y los sistemas de evaluación condicionan la actividad investigativa. La asignación de recursos y los criterios de acreditación determinan las prioridades y el alcance de la investigación científica.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7694" y="4165193"/>
            <a:ext cx="5284865" cy="4500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19"/>
              </a:lnSpc>
            </a:pP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Las universidades, centros de investigación y laboratorios son las principales instituciones promotoras. Los roles incluyen estudiantes, docentes, científicos y técnicos, cada uno con funciones específicas dentro de la comunidad científica.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7694" y="3324745"/>
            <a:ext cx="4451818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60"/>
              </a:lnSpc>
            </a:pPr>
            <a:r>
              <a:rPr lang="en-US" sz="32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Instituciones y Roles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81500" y="3162820"/>
            <a:ext cx="5793969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60"/>
              </a:lnSpc>
            </a:pPr>
            <a:r>
              <a:rPr lang="en-US" sz="32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Políticas y Financiamiento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05610" y="750951"/>
            <a:ext cx="9205122" cy="18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EL INVESTIGADOR EN EL SISTEMA UNIVERSITARIO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611082" y="-64815"/>
            <a:ext cx="7686073" cy="4033845"/>
          </a:xfrm>
          <a:custGeom>
            <a:avLst/>
            <a:gdLst/>
            <a:ahLst/>
            <a:cxnLst/>
            <a:rect l="l" t="t" r="r" b="b"/>
            <a:pathLst>
              <a:path w="7686073" h="4033845">
                <a:moveTo>
                  <a:pt x="0" y="0"/>
                </a:moveTo>
                <a:lnTo>
                  <a:pt x="7686073" y="0"/>
                </a:lnTo>
                <a:lnTo>
                  <a:pt x="7686073" y="4033846"/>
                </a:lnTo>
                <a:lnTo>
                  <a:pt x="0" y="40338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695" t="-30377" b="-101499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012904" y="7261186"/>
            <a:ext cx="6485988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Selección del método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38203" y="7337242"/>
            <a:ext cx="6304963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Estado del arte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12904" y="6176255"/>
            <a:ext cx="6485988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Diseño metodológico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38203" y="6173736"/>
            <a:ext cx="6304963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Revisión bibliográfica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12904" y="5010230"/>
            <a:ext cx="6485988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Objetivos de investigación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38203" y="5010230"/>
            <a:ext cx="6304963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Formulación de la pregunta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12904" y="3846724"/>
            <a:ext cx="6485988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Planteamiento de hipótesis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038203" y="3846724"/>
            <a:ext cx="6304963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6400"/>
              </a:lnSpc>
              <a:buFont typeface="Arial"/>
              <a:buChar char="•"/>
            </a:pPr>
            <a:r>
              <a:rPr lang="en-US" sz="32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Identificación del problema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38203" y="750951"/>
            <a:ext cx="5300681" cy="18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203842"/>
                </a:solidFill>
                <a:latin typeface="League Gothic"/>
                <a:ea typeface="League Gothic"/>
                <a:cs typeface="League Gothic"/>
                <a:sym typeface="League Gothic"/>
              </a:rPr>
              <a:t>EL PROCESO DE INVESTIGACIÓN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112905" y="7283619"/>
            <a:ext cx="5602270" cy="91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Validación por pares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38203" y="7289617"/>
            <a:ext cx="5094018" cy="1852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Difusión del conocimiento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60529" y="6116586"/>
            <a:ext cx="5602270" cy="91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Conclusiones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38203" y="6126111"/>
            <a:ext cx="5094018" cy="91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Interpretación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112905" y="4962605"/>
            <a:ext cx="5602270" cy="91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Análisis de datos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38203" y="5241322"/>
            <a:ext cx="5094018" cy="91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Experimentación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12905" y="3795571"/>
            <a:ext cx="5602270" cy="91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Observación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38203" y="3607563"/>
            <a:ext cx="5094018" cy="1852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035" lvl="1" indent="-399518" algn="l">
              <a:lnSpc>
                <a:spcPts val="7401"/>
              </a:lnSpc>
              <a:buFont typeface="Arial"/>
              <a:buChar char="•"/>
            </a:pPr>
            <a:r>
              <a:rPr lang="en-US" sz="37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Recolección de datos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40314" y="1895410"/>
            <a:ext cx="8297704" cy="1730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00"/>
              </a:lnSpc>
            </a:pPr>
            <a:r>
              <a:rPr lang="en-US" sz="8000">
                <a:solidFill>
                  <a:srgbClr val="203842"/>
                </a:solidFill>
                <a:latin typeface="League Gothic"/>
                <a:ea typeface="League Gothic"/>
                <a:cs typeface="League Gothic"/>
                <a:sym typeface="League Gothic"/>
              </a:rPr>
              <a:t>EL PROCESO DE INVESTIGACIÓN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-2054112" y="6668265"/>
            <a:ext cx="5337176" cy="5656915"/>
          </a:xfrm>
          <a:custGeom>
            <a:avLst/>
            <a:gdLst/>
            <a:ahLst/>
            <a:cxnLst/>
            <a:rect l="l" t="t" r="r" b="b"/>
            <a:pathLst>
              <a:path w="5337176" h="5656915">
                <a:moveTo>
                  <a:pt x="5337177" y="0"/>
                </a:moveTo>
                <a:lnTo>
                  <a:pt x="0" y="0"/>
                </a:lnTo>
                <a:lnTo>
                  <a:pt x="0" y="5656915"/>
                </a:lnTo>
                <a:lnTo>
                  <a:pt x="5337177" y="5656915"/>
                </a:lnTo>
                <a:lnTo>
                  <a:pt x="5337177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-1244105" y="576572"/>
            <a:ext cx="4057531" cy="6091693"/>
          </a:xfrm>
          <a:custGeom>
            <a:avLst/>
            <a:gdLst/>
            <a:ahLst/>
            <a:cxnLst/>
            <a:rect l="l" t="t" r="r" b="b"/>
            <a:pathLst>
              <a:path w="4057531" h="6091693">
                <a:moveTo>
                  <a:pt x="4057531" y="0"/>
                </a:moveTo>
                <a:lnTo>
                  <a:pt x="0" y="0"/>
                </a:lnTo>
                <a:lnTo>
                  <a:pt x="0" y="6091693"/>
                </a:lnTo>
                <a:lnTo>
                  <a:pt x="4057531" y="6091693"/>
                </a:lnTo>
                <a:lnTo>
                  <a:pt x="4057531" y="0"/>
                </a:lnTo>
                <a:close/>
              </a:path>
            </a:pathLst>
          </a:custGeom>
          <a:blipFill>
            <a:blip r:embed="rId8"/>
            <a:stretch>
              <a:fillRect l="-13909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96957" y="0"/>
            <a:ext cx="4698494" cy="4698494"/>
          </a:xfrm>
          <a:custGeom>
            <a:avLst/>
            <a:gdLst/>
            <a:ahLst/>
            <a:cxnLst/>
            <a:rect l="l" t="t" r="r" b="b"/>
            <a:pathLst>
              <a:path w="4698494" h="4698494">
                <a:moveTo>
                  <a:pt x="0" y="0"/>
                </a:moveTo>
                <a:lnTo>
                  <a:pt x="4698494" y="0"/>
                </a:lnTo>
                <a:lnTo>
                  <a:pt x="4698494" y="4698494"/>
                </a:lnTo>
                <a:lnTo>
                  <a:pt x="0" y="46984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979141" y="6527691"/>
            <a:ext cx="5960223" cy="3714646"/>
          </a:xfrm>
          <a:custGeom>
            <a:avLst/>
            <a:gdLst/>
            <a:ahLst/>
            <a:cxnLst/>
            <a:rect l="l" t="t" r="r" b="b"/>
            <a:pathLst>
              <a:path w="5960223" h="3714646">
                <a:moveTo>
                  <a:pt x="0" y="0"/>
                </a:moveTo>
                <a:lnTo>
                  <a:pt x="5960224" y="0"/>
                </a:lnTo>
                <a:lnTo>
                  <a:pt x="5960224" y="3714646"/>
                </a:lnTo>
                <a:lnTo>
                  <a:pt x="0" y="37146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643013" y="2734201"/>
            <a:ext cx="4869404" cy="7472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</a:pP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Conocimiento Mítico-Religioso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: simbólico, basado en la fe, tradición o revelación. No requiere comprobación empírica. Ej.: relatos de creación del mundo.</a:t>
            </a:r>
          </a:p>
          <a:p>
            <a:pPr marL="0" lvl="0" indent="0" algn="l">
              <a:lnSpc>
                <a:spcPts val="3919"/>
              </a:lnSpc>
            </a:pPr>
            <a:endParaRPr lang="en-US" sz="2799">
              <a:solidFill>
                <a:srgbClr val="454B5D"/>
              </a:solidFill>
              <a:latin typeface="ITC Avant Garde Gothic"/>
              <a:ea typeface="ITC Avant Garde Gothic"/>
              <a:cs typeface="ITC Avant Garde Gothic"/>
              <a:sym typeface="ITC Avant Garde Gothic"/>
            </a:endParaRPr>
          </a:p>
          <a:p>
            <a:pPr marL="0" lvl="0" indent="0" algn="l">
              <a:lnSpc>
                <a:spcPts val="3919"/>
              </a:lnSpc>
            </a:pP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Conocimiento Científico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: racional, sistemático, crítico y verificable. Producido mediante método científico. Ej.: teoría de la evolución, leyes de Newton.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83065" y="2734201"/>
            <a:ext cx="4893223" cy="648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</a:pP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Conocimiento Vulgar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: basado en experiencia cotidiana y costumbre, subjetivo, no sistemático ni verificable. Ej.: "el cielo rojo anuncia lluvia".</a:t>
            </a:r>
          </a:p>
          <a:p>
            <a:pPr marL="0" lvl="0" indent="0" algn="l">
              <a:lnSpc>
                <a:spcPts val="3919"/>
              </a:lnSpc>
            </a:pPr>
            <a:endParaRPr lang="en-US" sz="2799">
              <a:solidFill>
                <a:srgbClr val="454B5D"/>
              </a:solidFill>
              <a:latin typeface="ITC Avant Garde Gothic"/>
              <a:ea typeface="ITC Avant Garde Gothic"/>
              <a:cs typeface="ITC Avant Garde Gothic"/>
              <a:sym typeface="ITC Avant Garde Gothic"/>
            </a:endParaRPr>
          </a:p>
          <a:p>
            <a:pPr marL="0" lvl="0" indent="0" algn="l">
              <a:lnSpc>
                <a:spcPts val="3919"/>
              </a:lnSpc>
            </a:pP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Conocimiento Filosófico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: reflexión profunda y racional sobre la existencia y el ser, sin verificación empírica. Ej.: teorías sobre la justicia o la moral.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03420" y="1193864"/>
            <a:ext cx="9205122" cy="99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TIPOS DE CONOCIMIENTO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294042" y="6653164"/>
            <a:ext cx="13635078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99"/>
              </a:lnSpc>
            </a:pPr>
            <a:r>
              <a:rPr lang="en-US" sz="29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Sus dimensiones clave son: la justificación (¿por qué es válido?), el descubrimiento (¿cómo se genera?) y la aplicación (¿para qué sirve?). Esta distinción permite diferenciar el conocimiento científico de otros tipos de saberes como el mítico, religioso o vulgar.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7694" y="4167139"/>
            <a:ext cx="13727775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99"/>
              </a:lnSpc>
            </a:pPr>
            <a:r>
              <a:rPr lang="en-US" sz="29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 epistemología es la rama filosófica que examina las condiciones, fundamentos y criterios del conocimiento científico. Analiza cómo se produce, justifica y valida el saber, distinguiendo entre creencia, opinión y conocimiento fundamentado.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06139" y="1679557"/>
            <a:ext cx="9475722" cy="1730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00"/>
              </a:lnSpc>
            </a:pPr>
            <a:r>
              <a:rPr lang="en-US" sz="8000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EPISTEMOLOGÍA Y VALIDACIÓN DEL CONOCIMIENTO CIENTÍFICO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247694" y="6172003"/>
            <a:ext cx="11963038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99"/>
              </a:lnSpc>
            </a:pPr>
            <a:r>
              <a:rPr lang="en-US" sz="29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Su función principal es describir, explicar y predecir fenómenos de la realidad con precisión y objetividad. A diferencia de otros saberes, el conocimiento científico se somete a revisión constante, validación por pares y actualización, lo que garantiza su confiabilidad y avance progresivo.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7694" y="2856419"/>
            <a:ext cx="11963038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99"/>
              </a:lnSpc>
            </a:pPr>
            <a:r>
              <a:rPr lang="en-US" sz="29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El conocimiento científico es aquel producido mediante la investigación científica y el método científico. Se distingue por ser racional, crítico, sistemático, verificable y falible: no pretende verdades absolutas, sino explicaciones rigurosas y objetivas de la realidad.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95148" y="627126"/>
            <a:ext cx="8297704" cy="18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¿QUÉ ES EL CONOCIMIENTO CIENTÍFICO?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470870" y="67461"/>
            <a:ext cx="5736893" cy="10152078"/>
          </a:xfrm>
          <a:custGeom>
            <a:avLst/>
            <a:gdLst/>
            <a:ahLst/>
            <a:cxnLst/>
            <a:rect l="l" t="t" r="r" b="b"/>
            <a:pathLst>
              <a:path w="5736893" h="10152078">
                <a:moveTo>
                  <a:pt x="0" y="0"/>
                </a:moveTo>
                <a:lnTo>
                  <a:pt x="5736892" y="0"/>
                </a:lnTo>
                <a:lnTo>
                  <a:pt x="5736892" y="10152078"/>
                </a:lnTo>
                <a:lnTo>
                  <a:pt x="0" y="101520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8238" t="-5026" r="-57617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239065" y="5540336"/>
            <a:ext cx="13727775" cy="251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19"/>
              </a:lnSpc>
            </a:pP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Las ciencias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fácticas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, en cambio, estudian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hechos y fenómenos empíricos del mundo real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. Se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dividen 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en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ciencias naturales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(física, química, biología) y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ciencias sociales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(sociología, economía, psicología). Su validez se establece mediante observación sistemática y experimentación, contrastando hipótesis con la realidad.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7694" y="2355735"/>
            <a:ext cx="13719146" cy="251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19"/>
              </a:lnSpc>
            </a:pP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Las ciencias se clasifican según su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método 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y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objeto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de estudio en dos grandes grupos. Las ciencias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formales 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estudian entes </a:t>
            </a:r>
            <a:r>
              <a:rPr lang="en-US" sz="2799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ideales, abstractos y no empíricos</a:t>
            </a:r>
            <a:r>
              <a:rPr lang="en-US" sz="27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, como la lógica y la matemática. Su validez se establece mediante demostración lógica y deducción, sin necesidad de contrastación con la realidad observable.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02014" y="398145"/>
            <a:ext cx="11105471" cy="1537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60"/>
              </a:lnSpc>
            </a:pPr>
            <a:r>
              <a:rPr lang="en-US" sz="7200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CLASIFICACIÓN DE LAS CIENCIAS POR METODO Y OBJETO DE ESTUDIO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605216" y="5887738"/>
            <a:ext cx="13077568" cy="3014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Las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ciencias aplicadas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, en cambio,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utilizan 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el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conocimiento científico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para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resolver problemas concretos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: la ingeniería, la medicina y la agronomía son ejemplos claros. La relación entre ambas es dinámica y complementaria: la ciencia pura provee las bases teóricas que la ciencia aplicada transforma en soluciones prácticas, retroalimentándose mutuamente en el avance del conocimiento.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05216" y="2250594"/>
            <a:ext cx="13077568" cy="3014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Según su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interés o propósito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, las ciencias se dividen en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puras 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y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aplicadas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. Las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ciencias puras o básicas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buscan generar </a:t>
            </a:r>
            <a:r>
              <a:rPr lang="en-US" sz="2800" b="1">
                <a:solidFill>
                  <a:srgbClr val="454B5D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conocimiento teórico</a:t>
            </a: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y leyes generales sin una aplicación inmediata. Su objetivo es comprender la realidad: la física teórica, la matemática pura y la biología molecular son ejemplos representativos. Su valor radica en ampliar la frontera del saber humano.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94523" y="398137"/>
            <a:ext cx="10619468" cy="153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60"/>
              </a:lnSpc>
            </a:pPr>
            <a:r>
              <a:rPr lang="en-US" sz="7200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CLASIFICACIÓN DE LAS CIENCIAS POR INTERES O PROPOSITO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289166" y="7292923"/>
            <a:ext cx="5567065" cy="1815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Transformar la Realidad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68307" y="7292923"/>
            <a:ext cx="289404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Actuar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89166" y="6268033"/>
            <a:ext cx="556706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Reflexión (Russell)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68307" y="6182347"/>
            <a:ext cx="289404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Predecir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89166" y="5246450"/>
            <a:ext cx="556706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Sabiduría Científica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168307" y="4931422"/>
            <a:ext cx="289404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Explicar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289166" y="3462809"/>
            <a:ext cx="5567065" cy="1815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Responsabilidad Ética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68307" y="3603156"/>
            <a:ext cx="2894045" cy="90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7200"/>
              </a:lnSpc>
              <a:buFont typeface="Arial"/>
              <a:buChar char="•"/>
            </a:pPr>
            <a:r>
              <a:rPr lang="en-US" sz="36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Analizar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40314" y="1933510"/>
            <a:ext cx="8297704" cy="99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203842"/>
                </a:solidFill>
                <a:latin typeface="League Gothic"/>
                <a:ea typeface="League Gothic"/>
                <a:cs typeface="League Gothic"/>
                <a:sym typeface="League Gothic"/>
              </a:rPr>
              <a:t>FUNCIONES DE LA CIENCIA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701727" y="7429389"/>
            <a:ext cx="5820287" cy="178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Razonamientos claros</a:t>
            </a:r>
          </a:p>
          <a:p>
            <a:pPr algn="ctr">
              <a:lnSpc>
                <a:spcPts val="7199"/>
              </a:lnSpc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y rigurosos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02136" y="6610153"/>
            <a:ext cx="5745150" cy="178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Evita prejuicios y sesgos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01727" y="6478159"/>
            <a:ext cx="6905948" cy="882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Refleja la realidad objetiva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02136" y="5404286"/>
            <a:ext cx="5745150" cy="882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Sistematicidad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01727" y="3151389"/>
            <a:ext cx="5820287" cy="178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ctr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Orden y organización</a:t>
            </a:r>
          </a:p>
          <a:p>
            <a:pPr algn="ctr">
              <a:lnSpc>
                <a:spcPts val="7199"/>
              </a:lnSpc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de datos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02136" y="4261483"/>
            <a:ext cx="5745150" cy="882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Racionalidad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01727" y="4764927"/>
            <a:ext cx="5509005" cy="178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Coherencia lógica y</a:t>
            </a:r>
          </a:p>
          <a:p>
            <a:pPr algn="ctr">
              <a:lnSpc>
                <a:spcPts val="7199"/>
              </a:lnSpc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 conceptual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02136" y="3060266"/>
            <a:ext cx="5745150" cy="882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7199"/>
              </a:lnSpc>
              <a:buFont typeface="Arial"/>
              <a:buChar char="•"/>
            </a:pPr>
            <a:r>
              <a:rPr lang="en-US" sz="3599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Objetividad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95148" y="1362075"/>
            <a:ext cx="8297704" cy="18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203842"/>
                </a:solidFill>
                <a:latin typeface="League Gothic"/>
                <a:ea typeface="League Gothic"/>
                <a:cs typeface="League Gothic"/>
                <a:sym typeface="League Gothic"/>
              </a:rPr>
              <a:t>CARACTERÍSTICAS DEL CONOCIMIENTO CIENTÍFICO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846358" y="7184842"/>
            <a:ext cx="6934612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Rigor científico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7694" y="7184842"/>
            <a:ext cx="5132483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Actualización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46358" y="6027500"/>
            <a:ext cx="6934612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Revisión constante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47694" y="6021336"/>
            <a:ext cx="5132483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Autocrítica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46358" y="4857830"/>
            <a:ext cx="6934612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Posibilidad de error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47694" y="4857830"/>
            <a:ext cx="5132483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Falibilidad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46358" y="3688160"/>
            <a:ext cx="6934612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Leyes generales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47694" y="3694324"/>
            <a:ext cx="5132483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9600"/>
              </a:lnSpc>
              <a:buFont typeface="Arial"/>
              <a:buChar char="•"/>
            </a:pPr>
            <a:r>
              <a:rPr lang="en-US" sz="4800">
                <a:solidFill>
                  <a:srgbClr val="203842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Generalidad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95148" y="1408996"/>
            <a:ext cx="8297704" cy="18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203842"/>
                </a:solidFill>
                <a:latin typeface="League Gothic"/>
                <a:ea typeface="League Gothic"/>
                <a:cs typeface="League Gothic"/>
                <a:sym typeface="League Gothic"/>
              </a:rPr>
              <a:t>CARACTERÍSTICAS DEL CONOCIMIENTO CIENTÍFICO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32763" y="6344395"/>
            <a:ext cx="10948045" cy="323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45"/>
              </a:lnSpc>
            </a:pPr>
            <a:r>
              <a:rPr lang="en-US" sz="2603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A diferencia de otros saberes —míticos, religiosos o prácticos—, la ciencia busca precisión conceptual, verificación empírica y coherencia lógica. Sin embargo, los científicos son seres sociales: sus preguntas, métodos y conclusiones reflejan el mundo en que viven. Reconocer este carácter humano de la ciencia no debilita su rigor, sino que enriquece la comprensión de su rol transformador en la sociedad.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32763" y="2870809"/>
            <a:ext cx="11022474" cy="323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45"/>
              </a:lnSpc>
            </a:pPr>
            <a:r>
              <a:rPr lang="en-US" sz="2603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 ciencia no surge en el vacío: está condicionada por el contexto social, cultural e histórico en que se desarrolla. Las tradiciones, valores e instituciones de cada época influyen en qué se investiga, cómo se investiga y qué resultados se consideran válidos. Su desarrollo moderno se remonta al Renacimiento, cuando el pensamiento riguroso y la observación sistemática comenzaron a desplazar explicaciones dogmáticas.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06139" y="750951"/>
            <a:ext cx="9475722" cy="18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LA CIENCIA COMO ACTIVIDAD HUMANA Y SOCIAL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669977" y="6878338"/>
            <a:ext cx="10948045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99"/>
              </a:lnSpc>
            </a:pPr>
            <a:r>
              <a:rPr lang="en-US" sz="29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 comunidad científica y la validación por pares garantizan la calidad del conocimiento. La ciencia, como proceso histórico y colectivo, actúa como motor de innovación y transformación social, impulsando el progreso humano.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32763" y="4083567"/>
            <a:ext cx="11022474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99"/>
              </a:lnSpc>
            </a:pPr>
            <a:r>
              <a:rPr lang="en-US" sz="29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 ciencia no es dogmática ni estática: es un proceso abierto al diálogo, la revisión y la autocorrección permanente. Ningún conocimiento científico es definitivo; siempre puede ser cuestionado y mejorado ante nueva evidencia.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95148" y="1926966"/>
            <a:ext cx="9215584" cy="99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CIENCIA ABIERTA Y DINÁMICA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707192" y="6609993"/>
            <a:ext cx="10948045" cy="285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79"/>
              </a:lnSpc>
            </a:pPr>
            <a:r>
              <a:rPr lang="en-US" sz="31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El conocimiento científico se distingue por ser racional, crítico, sistemático y falible. Reconocer la pluralidad de formas de conocimiento enriquece nuestra comprensión del saber y refuerza el valor del método científico como herramienta de transformación.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07192" y="3433883"/>
            <a:ext cx="11022474" cy="285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479"/>
              </a:lnSpc>
            </a:pPr>
            <a:r>
              <a:rPr lang="en-US" sz="3199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La investigación es un proceso sistemático y riguroso orientado a producir conocimiento científico válido y verificable. El investigador actúa siempre dentro de un contexto institucional, social y cultural que condiciona y enriquece su labor.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77268" y="1926966"/>
            <a:ext cx="10133464" cy="99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8799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INTEGRACIÓN Y SÍNTESIS FINAL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880060" y="3932554"/>
            <a:ext cx="12527879" cy="103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Sabino, Carlos</a:t>
            </a:r>
          </a:p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El proceso de la investigación. Lumen, Buenos Aires, 1992.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80060" y="5344269"/>
            <a:ext cx="12527879" cy="103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Yuni, J. A. y Urbano, C. A.</a:t>
            </a:r>
          </a:p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Investigación etnográfica, investigación-acción. Ediciones Brujas, 2006.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80060" y="6903028"/>
            <a:ext cx="12527879" cy="1529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Sierra Bravo, R. / Ander-Egg / Bunge / Klimovsky / Russell</a:t>
            </a:r>
          </a:p>
          <a:p>
            <a:pPr marL="0" lvl="0" indent="0" algn="just">
              <a:lnSpc>
                <a:spcPts val="3920"/>
              </a:lnSpc>
            </a:pPr>
            <a:r>
              <a:rPr lang="en-US" sz="2800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Técnicas de investigación social; Epistemología; Filosofía de la ciencia. Diversas editoriales.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43620" y="2575491"/>
            <a:ext cx="9200760" cy="1185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20"/>
              </a:lnSpc>
            </a:pPr>
            <a:r>
              <a:rPr lang="en-US" sz="10400">
                <a:solidFill>
                  <a:srgbClr val="454B5D"/>
                </a:solidFill>
                <a:latin typeface="League Gothic"/>
                <a:ea typeface="League Gothic"/>
                <a:cs typeface="League Gothic"/>
                <a:sym typeface="League Gothic"/>
              </a:rPr>
              <a:t>BIBLIOGRAFÍA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319721">
            <a:off x="-7033129" y="-1139345"/>
            <a:ext cx="13181030" cy="5047255"/>
            <a:chOff x="0" y="0"/>
            <a:chExt cx="3471547" cy="132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71547" cy="1329318"/>
            </a:xfrm>
            <a:custGeom>
              <a:avLst/>
              <a:gdLst/>
              <a:ahLst/>
              <a:cxnLst/>
              <a:rect l="l" t="t" r="r" b="b"/>
              <a:pathLst>
                <a:path w="3471547" h="1329318">
                  <a:moveTo>
                    <a:pt x="0" y="0"/>
                  </a:moveTo>
                  <a:lnTo>
                    <a:pt x="3471547" y="0"/>
                  </a:lnTo>
                  <a:lnTo>
                    <a:pt x="3471547" y="1329318"/>
                  </a:lnTo>
                  <a:lnTo>
                    <a:pt x="0" y="1329318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71547" cy="1405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442614" y="628630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0" y="0"/>
                </a:moveTo>
                <a:lnTo>
                  <a:pt x="2114181" y="0"/>
                </a:lnTo>
                <a:lnTo>
                  <a:pt x="2114181" y="4291609"/>
                </a:lnTo>
                <a:lnTo>
                  <a:pt x="0" y="4291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4319721">
            <a:off x="11697485" y="6169918"/>
            <a:ext cx="13181030" cy="4290457"/>
            <a:chOff x="0" y="0"/>
            <a:chExt cx="3471547" cy="1129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1547" cy="1129997"/>
            </a:xfrm>
            <a:custGeom>
              <a:avLst/>
              <a:gdLst/>
              <a:ahLst/>
              <a:cxnLst/>
              <a:rect l="l" t="t" r="r" b="b"/>
              <a:pathLst>
                <a:path w="3471547" h="1129997">
                  <a:moveTo>
                    <a:pt x="0" y="0"/>
                  </a:moveTo>
                  <a:lnTo>
                    <a:pt x="3471547" y="0"/>
                  </a:lnTo>
                  <a:lnTo>
                    <a:pt x="3471547" y="1129997"/>
                  </a:lnTo>
                  <a:lnTo>
                    <a:pt x="0" y="1129997"/>
                  </a:lnTo>
                  <a:close/>
                </a:path>
              </a:pathLst>
            </a:custGeom>
            <a:solidFill>
              <a:srgbClr val="0B529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471547" cy="1206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34405" y="-1009042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0" y="0"/>
                </a:moveTo>
                <a:lnTo>
                  <a:pt x="4436419" y="0"/>
                </a:lnTo>
                <a:lnTo>
                  <a:pt x="4436419" y="4824276"/>
                </a:lnTo>
                <a:lnTo>
                  <a:pt x="0" y="482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4470870" y="6490580"/>
            <a:ext cx="4436419" cy="4824276"/>
          </a:xfrm>
          <a:custGeom>
            <a:avLst/>
            <a:gdLst/>
            <a:ahLst/>
            <a:cxnLst/>
            <a:rect l="l" t="t" r="r" b="b"/>
            <a:pathLst>
              <a:path w="4436419" h="4824276">
                <a:moveTo>
                  <a:pt x="4436419" y="4824276"/>
                </a:moveTo>
                <a:lnTo>
                  <a:pt x="0" y="4824276"/>
                </a:lnTo>
                <a:lnTo>
                  <a:pt x="0" y="0"/>
                </a:lnTo>
                <a:lnTo>
                  <a:pt x="4436419" y="0"/>
                </a:lnTo>
                <a:lnTo>
                  <a:pt x="4436419" y="482427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64837" y="806001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0" y="0"/>
                </a:moveTo>
                <a:lnTo>
                  <a:pt x="2312531" y="0"/>
                </a:lnTo>
                <a:lnTo>
                  <a:pt x="2312531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 flipV="1">
            <a:off x="16546204" y="-618883"/>
            <a:ext cx="2114182" cy="4291608"/>
          </a:xfrm>
          <a:custGeom>
            <a:avLst/>
            <a:gdLst/>
            <a:ahLst/>
            <a:cxnLst/>
            <a:rect l="l" t="t" r="r" b="b"/>
            <a:pathLst>
              <a:path w="2114182" h="4291608">
                <a:moveTo>
                  <a:pt x="2114182" y="4291608"/>
                </a:moveTo>
                <a:lnTo>
                  <a:pt x="0" y="4291608"/>
                </a:lnTo>
                <a:lnTo>
                  <a:pt x="0" y="0"/>
                </a:lnTo>
                <a:lnTo>
                  <a:pt x="2114182" y="0"/>
                </a:lnTo>
                <a:lnTo>
                  <a:pt x="2114182" y="429160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5975469" y="-127566"/>
            <a:ext cx="2312531" cy="2312531"/>
          </a:xfrm>
          <a:custGeom>
            <a:avLst/>
            <a:gdLst/>
            <a:ahLst/>
            <a:cxnLst/>
            <a:rect l="l" t="t" r="r" b="b"/>
            <a:pathLst>
              <a:path w="2312531" h="2312531">
                <a:moveTo>
                  <a:pt x="2312531" y="2312532"/>
                </a:moveTo>
                <a:lnTo>
                  <a:pt x="0" y="2312532"/>
                </a:lnTo>
                <a:lnTo>
                  <a:pt x="0" y="0"/>
                </a:lnTo>
                <a:lnTo>
                  <a:pt x="2312531" y="0"/>
                </a:lnTo>
                <a:lnTo>
                  <a:pt x="2312531" y="23125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243940" y="5879928"/>
            <a:ext cx="9800119" cy="321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48"/>
              </a:lnSpc>
            </a:pPr>
            <a:r>
              <a:rPr lang="en-US" sz="6048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¿Cómo aplicarás estos conceptos en tu formación o trabajo?</a:t>
            </a:r>
          </a:p>
          <a:p>
            <a:pPr marL="0" lvl="0" indent="0" algn="ctr">
              <a:lnSpc>
                <a:spcPts val="6048"/>
              </a:lnSpc>
            </a:pPr>
            <a:r>
              <a:rPr lang="en-US" sz="6048">
                <a:solidFill>
                  <a:srgbClr val="454B5D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Preguntas y reflexión final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12531" y="3909892"/>
            <a:ext cx="13662938" cy="1685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848"/>
              </a:lnSpc>
            </a:pPr>
            <a:r>
              <a:rPr lang="en-US" sz="14810" b="1">
                <a:solidFill>
                  <a:srgbClr val="454B5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¡GRACIAS!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Personalizado</PresentationFormat>
  <Paragraphs>105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Calibri</vt:lpstr>
      <vt:lpstr>ITC Avant Garde Gothic</vt:lpstr>
      <vt:lpstr>League Spartan</vt:lpstr>
      <vt:lpstr>ITC Avant Garde Gothic Bold</vt:lpstr>
      <vt:lpstr>League Gothic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Investigación y Conocimiento Científico</dc:title>
  <dc:creator>federico paez</dc:creator>
  <cp:lastModifiedBy>federico paez</cp:lastModifiedBy>
  <cp:revision>1</cp:revision>
  <dcterms:created xsi:type="dcterms:W3CDTF">2006-08-16T00:00:00Z</dcterms:created>
  <dcterms:modified xsi:type="dcterms:W3CDTF">2026-08-28T15:07:17Z</dcterms:modified>
  <dc:identifier>DAHTfV_Fjsg</dc:identifier>
</cp:coreProperties>
</file>