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Bitter Bold" panose="020B0604020202020204" charset="0"/>
      <p:regular r:id="rId16"/>
    </p:embeddedFont>
    <p:embeddedFont>
      <p:font typeface="Bitter Italics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DM Sans" panose="020B0604020202020204" charset="0"/>
      <p:regular r:id="rId22"/>
    </p:embeddedFont>
    <p:embeddedFont>
      <p:font typeface="DM Sans 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34500" y="0"/>
            <a:ext cx="8953500" cy="10287000"/>
          </a:xfrm>
          <a:custGeom>
            <a:avLst/>
            <a:gdLst/>
            <a:ahLst/>
            <a:cxnLst/>
            <a:rect l="l" t="t" r="r" b="b"/>
            <a:pathLst>
              <a:path w="8953500" h="10287000">
                <a:moveTo>
                  <a:pt x="0" y="0"/>
                </a:moveTo>
                <a:lnTo>
                  <a:pt x="8953500" y="0"/>
                </a:lnTo>
                <a:lnTo>
                  <a:pt x="8953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783" r="-50783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8572500" y="0"/>
            <a:ext cx="9715500" cy="10287000"/>
            <a:chOff x="0" y="0"/>
            <a:chExt cx="1295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954000" cy="13716000"/>
            </a:xfrm>
            <a:custGeom>
              <a:avLst/>
              <a:gdLst/>
              <a:ahLst/>
              <a:cxnLst/>
              <a:rect l="l" t="t" r="r" b="b"/>
              <a:pathLst>
                <a:path w="12954000" h="13716000">
                  <a:moveTo>
                    <a:pt x="0" y="0"/>
                  </a:moveTo>
                  <a:lnTo>
                    <a:pt x="12954000" y="0"/>
                  </a:lnTo>
                  <a:lnTo>
                    <a:pt x="1295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B3C49">
                <a:alpha val="3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95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266700" cy="10287000"/>
            <a:chOff x="0" y="0"/>
            <a:chExt cx="3556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5600" cy="13716000"/>
            </a:xfrm>
            <a:custGeom>
              <a:avLst/>
              <a:gdLst/>
              <a:ahLst/>
              <a:cxnLst/>
              <a:rect l="l" t="t" r="r" b="b"/>
              <a:pathLst>
                <a:path w="355600" h="13716000">
                  <a:moveTo>
                    <a:pt x="0" y="0"/>
                  </a:moveTo>
                  <a:lnTo>
                    <a:pt x="355600" y="0"/>
                  </a:lnTo>
                  <a:lnTo>
                    <a:pt x="3556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F6A5B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556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47750" y="1495425"/>
            <a:ext cx="6667500" cy="27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9FD7C7"/>
                </a:solidFill>
                <a:latin typeface="DM Sans Bold"/>
                <a:ea typeface="DM Sans Bold"/>
                <a:cs typeface="DM Sans Bold"/>
                <a:sym typeface="DM Sans Bold"/>
              </a:rPr>
              <a:t>PROGRAMA DE FORMACIÓN · SALUD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7750" y="2333625"/>
            <a:ext cx="9334500" cy="3723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72"/>
              </a:lnSpc>
            </a:pPr>
            <a:r>
              <a:rPr lang="en-US" sz="645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Curso de</a:t>
            </a:r>
          </a:p>
          <a:p>
            <a:pPr algn="l">
              <a:lnSpc>
                <a:spcPts val="6772"/>
              </a:lnSpc>
            </a:pPr>
            <a:r>
              <a:rPr lang="en-US" sz="645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Metodología de la</a:t>
            </a:r>
          </a:p>
          <a:p>
            <a:pPr algn="l">
              <a:lnSpc>
                <a:spcPts val="6772"/>
              </a:lnSpc>
            </a:pPr>
            <a:r>
              <a:rPr lang="en-US" sz="645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Investigación </a:t>
            </a:r>
          </a:p>
          <a:p>
            <a:pPr algn="l">
              <a:lnSpc>
                <a:spcPts val="6772"/>
              </a:lnSpc>
            </a:pPr>
            <a:r>
              <a:rPr lang="en-US" sz="645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en Salud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5375" y="6552247"/>
            <a:ext cx="6381750" cy="67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2025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Dra. Lic. Natalia Albarez Gómez</a:t>
            </a:r>
          </a:p>
          <a:p>
            <a:pPr algn="l">
              <a:lnSpc>
                <a:spcPts val="2733"/>
              </a:lnSpc>
            </a:pPr>
            <a:r>
              <a:rPr lang="en-US" sz="2025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Esp. Lic. Federico Paez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5375" y="8362950"/>
            <a:ext cx="7239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350" b="1" spc="162">
                <a:solidFill>
                  <a:srgbClr val="9FD7C7"/>
                </a:solidFill>
                <a:latin typeface="DM Sans Bold"/>
                <a:ea typeface="DM Sans Bold"/>
                <a:cs typeface="DM Sans Bold"/>
                <a:sym typeface="DM Sans Bold"/>
              </a:rPr>
              <a:t>MODALIDAD  ·  PRESENCIAL + ASINCRÓNICA + TUTORIAL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3" name="TextBox 3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9FD7C7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FFFFFF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Fundamentos epistemológicos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9FD7C7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239500" y="1428750"/>
            <a:ext cx="5143500" cy="7715250"/>
          </a:xfrm>
          <a:custGeom>
            <a:avLst/>
            <a:gdLst/>
            <a:ahLst/>
            <a:cxnLst/>
            <a:rect l="l" t="t" r="r" b="b"/>
            <a:pathLst>
              <a:path w="5143500" h="7715250">
                <a:moveTo>
                  <a:pt x="0" y="0"/>
                </a:moveTo>
                <a:lnTo>
                  <a:pt x="5143500" y="0"/>
                </a:lnTo>
                <a:lnTo>
                  <a:pt x="5143500" y="7715250"/>
                </a:lnTo>
                <a:lnTo>
                  <a:pt x="0" y="771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1" r="-531"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952500" y="1914525"/>
            <a:ext cx="6667500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 spc="239">
                <a:solidFill>
                  <a:srgbClr val="9FD7C7"/>
                </a:solidFill>
                <a:latin typeface="DM Sans Bold"/>
                <a:ea typeface="DM Sans Bold"/>
                <a:cs typeface="DM Sans Bold"/>
                <a:sym typeface="DM Sans Bold"/>
              </a:rPr>
              <a:t>EPISTEMOLOGÍA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2500" y="2514600"/>
            <a:ext cx="8763000" cy="174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52"/>
              </a:lnSpc>
            </a:pPr>
            <a:r>
              <a:rPr lang="en-US" sz="6049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¿Cómo sabemos</a:t>
            </a:r>
          </a:p>
          <a:p>
            <a:pPr algn="l">
              <a:lnSpc>
                <a:spcPts val="6352"/>
              </a:lnSpc>
            </a:pPr>
            <a:r>
              <a:rPr lang="en-US" sz="6049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que sabemos?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2500" y="4676775"/>
            <a:ext cx="8096250" cy="919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2"/>
              </a:lnSpc>
            </a:pPr>
            <a:r>
              <a:rPr lang="en-US" sz="2749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Analiza cómo se produce el conocimiento, con qué criterios se valida y dónde están sus límites.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2500" y="6677025"/>
            <a:ext cx="8096250" cy="48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40"/>
              </a:lnSpc>
            </a:pPr>
            <a:r>
              <a:rPr lang="en-US" sz="3000" i="1">
                <a:solidFill>
                  <a:srgbClr val="FFFFFF"/>
                </a:solidFill>
                <a:latin typeface="Bitter Italics"/>
                <a:ea typeface="Bitter Italics"/>
                <a:cs typeface="Bitter Italics"/>
                <a:sym typeface="Bitter Italics"/>
              </a:rPr>
              <a:t>“Dudar de todo para encontrar una certeza.”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2500" y="7303770"/>
            <a:ext cx="8096250" cy="321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49" b="1" spc="233">
                <a:solidFill>
                  <a:srgbClr val="EF6A5B"/>
                </a:solidFill>
                <a:latin typeface="DM Sans Bold"/>
                <a:ea typeface="DM Sans Bold"/>
                <a:cs typeface="DM Sans Bold"/>
                <a:sym typeface="DM Sans Bold"/>
              </a:rPr>
              <a:t>RENÉ DESCARTES · DUDA METÓDICA · COGITO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9FD7C7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3" name="TextBox 3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04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Pilares del método cartesiano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02F36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2500" y="1714500"/>
            <a:ext cx="7715250" cy="2725579"/>
            <a:chOff x="0" y="0"/>
            <a:chExt cx="10287000" cy="3634105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0287000" cy="3634105"/>
              <a:chOff x="0" y="0"/>
              <a:chExt cx="10287000" cy="36341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287000" cy="3634105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3634105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3634105"/>
                    </a:lnTo>
                    <a:lnTo>
                      <a:pt x="0" y="3634105"/>
                    </a:lnTo>
                    <a:close/>
                  </a:path>
                </a:pathLst>
              </a:custGeom>
              <a:solidFill>
                <a:srgbClr val="9FD7C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0287000" cy="36722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06400" y="336550"/>
              <a:ext cx="9474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06400" y="927100"/>
              <a:ext cx="9474200" cy="566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39"/>
                </a:lnSpc>
              </a:pPr>
              <a:r>
                <a:rPr lang="en-US" sz="2799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Evidencia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06400" y="1708150"/>
              <a:ext cx="9474200" cy="523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No admitir nada sin razones claras.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44000" y="1714500"/>
            <a:ext cx="7715250" cy="2725579"/>
            <a:chOff x="0" y="0"/>
            <a:chExt cx="10287000" cy="3634105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0287000" cy="3634105"/>
              <a:chOff x="0" y="0"/>
              <a:chExt cx="10287000" cy="36341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0287000" cy="3634105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3634105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3634105"/>
                    </a:lnTo>
                    <a:lnTo>
                      <a:pt x="0" y="363410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0287000" cy="36722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406400" y="336550"/>
              <a:ext cx="9474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06400" y="927100"/>
              <a:ext cx="9474200" cy="566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39"/>
                </a:lnSpc>
              </a:pPr>
              <a:r>
                <a:rPr lang="en-US" sz="2799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Análisis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06400" y="1708150"/>
              <a:ext cx="9474200" cy="523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Dividir cada dificultad en partes.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52500" y="4667250"/>
            <a:ext cx="7715250" cy="2725579"/>
            <a:chOff x="0" y="0"/>
            <a:chExt cx="10287000" cy="3634105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10287000" cy="3634105"/>
              <a:chOff x="0" y="0"/>
              <a:chExt cx="10287000" cy="363410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0287000" cy="3634105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3634105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3634105"/>
                    </a:lnTo>
                    <a:lnTo>
                      <a:pt x="0" y="363410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0287000" cy="36722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406400" y="336550"/>
              <a:ext cx="9474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06400" y="927100"/>
              <a:ext cx="9474200" cy="566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39"/>
                </a:lnSpc>
              </a:pPr>
              <a:r>
                <a:rPr lang="en-US" sz="2799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Síntesis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06400" y="1708150"/>
              <a:ext cx="9474200" cy="523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Reconstruir de lo simple a lo complejo.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144000" y="4667250"/>
            <a:ext cx="7715250" cy="2725579"/>
            <a:chOff x="0" y="0"/>
            <a:chExt cx="10287000" cy="3634105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10287000" cy="3634105"/>
              <a:chOff x="0" y="0"/>
              <a:chExt cx="10287000" cy="36341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287000" cy="3634105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3634105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3634105"/>
                    </a:lnTo>
                    <a:lnTo>
                      <a:pt x="0" y="363410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10287000" cy="36722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406400" y="336550"/>
              <a:ext cx="9474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04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06400" y="927100"/>
              <a:ext cx="9474200" cy="566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39"/>
                </a:lnSpc>
              </a:pPr>
              <a:r>
                <a:rPr lang="en-US" sz="2799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Enumeración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06400" y="1708150"/>
              <a:ext cx="9474200" cy="523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Revisar para no omitir elementos.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714750" y="7762875"/>
            <a:ext cx="10858500" cy="1000125"/>
            <a:chOff x="0" y="0"/>
            <a:chExt cx="14478000" cy="13335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4478000" cy="1333500"/>
            </a:xfrm>
            <a:custGeom>
              <a:avLst/>
              <a:gdLst/>
              <a:ahLst/>
              <a:cxnLst/>
              <a:rect l="l" t="t" r="r" b="b"/>
              <a:pathLst>
                <a:path w="14478000" h="1333500">
                  <a:moveTo>
                    <a:pt x="0" y="0"/>
                  </a:moveTo>
                  <a:lnTo>
                    <a:pt x="14478000" y="0"/>
                  </a:lnTo>
                  <a:lnTo>
                    <a:pt x="14478000" y="1333500"/>
                  </a:lnTo>
                  <a:lnTo>
                    <a:pt x="0" y="1333500"/>
                  </a:lnTo>
                  <a:close/>
                </a:path>
              </a:pathLst>
            </a:custGeom>
            <a:solidFill>
              <a:srgbClr val="0B3C49"/>
            </a:solidFill>
            <a:ln cap="sq">
              <a:noFill/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4478000" cy="1371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4286250" y="8048625"/>
            <a:ext cx="9715500" cy="48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7"/>
              </a:lnSpc>
            </a:pPr>
            <a:r>
              <a:rPr lang="en-US" sz="3349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COGITO  →  «Pienso, luego existo»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5F7478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102F36"/>
                </a:solidFill>
                <a:latin typeface="DM Sans Bold"/>
                <a:ea typeface="DM Sans Bold"/>
                <a:cs typeface="DM Sans Bold"/>
                <a:sym typeface="DM Sans Bold"/>
              </a:rPr>
              <a:t>04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02F36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2000250"/>
            <a:ext cx="5000625" cy="5726906"/>
            <a:chOff x="0" y="0"/>
            <a:chExt cx="6667500" cy="763587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667500" cy="7635875"/>
              <a:chOff x="0" y="0"/>
              <a:chExt cx="6667500" cy="76358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667500" cy="7635875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7635875">
                    <a:moveTo>
                      <a:pt x="0" y="0"/>
                    </a:moveTo>
                    <a:lnTo>
                      <a:pt x="6667500" y="0"/>
                    </a:lnTo>
                    <a:lnTo>
                      <a:pt x="6667500" y="7635875"/>
                    </a:lnTo>
                    <a:lnTo>
                      <a:pt x="0" y="763587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6667500" cy="7673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06400" y="336550"/>
              <a:ext cx="58547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06400" y="917575"/>
              <a:ext cx="5854700" cy="975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Inductivismo y positivismo clásico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6400" y="2108200"/>
              <a:ext cx="5854700" cy="1864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Observar → generalizar</a:t>
              </a:r>
            </a:p>
            <a:p>
              <a:pPr algn="l">
                <a:lnSpc>
                  <a:spcPts val="2835"/>
                </a:lnSpc>
              </a:pPr>
              <a:endParaRPr lang="en-US" sz="21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La evidencia acumulada sostiene leyes.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429375" y="2000250"/>
            <a:ext cx="5000625" cy="5374481"/>
            <a:chOff x="0" y="0"/>
            <a:chExt cx="6667500" cy="716597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6667500" cy="7165975"/>
              <a:chOff x="0" y="0"/>
              <a:chExt cx="6667500" cy="71659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667500" cy="7165975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7165975">
                    <a:moveTo>
                      <a:pt x="0" y="0"/>
                    </a:moveTo>
                    <a:lnTo>
                      <a:pt x="6667500" y="0"/>
                    </a:lnTo>
                    <a:lnTo>
                      <a:pt x="6667500" y="7165975"/>
                    </a:lnTo>
                    <a:lnTo>
                      <a:pt x="0" y="7165975"/>
                    </a:lnTo>
                    <a:close/>
                  </a:path>
                </a:pathLst>
              </a:custGeom>
              <a:solidFill>
                <a:srgbClr val="9FD7C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6667500" cy="72040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06400" y="336550"/>
              <a:ext cx="58547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6400" y="917575"/>
              <a:ext cx="5854700" cy="975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Falsacionismo – Karl Popper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2108200"/>
              <a:ext cx="5854700" cy="13944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Conjeturar → refutar</a:t>
              </a:r>
            </a:p>
            <a:p>
              <a:pPr algn="l">
                <a:lnSpc>
                  <a:spcPts val="2835"/>
                </a:lnSpc>
              </a:pPr>
              <a:endParaRPr lang="en-US" sz="21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Toda teoría permanece provisional.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906250" y="2000250"/>
            <a:ext cx="5000625" cy="5726906"/>
            <a:chOff x="0" y="0"/>
            <a:chExt cx="6667500" cy="7635875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6667500" cy="7635875"/>
              <a:chOff x="0" y="0"/>
              <a:chExt cx="6667500" cy="76358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667500" cy="7635875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7635875">
                    <a:moveTo>
                      <a:pt x="0" y="0"/>
                    </a:moveTo>
                    <a:lnTo>
                      <a:pt x="6667500" y="0"/>
                    </a:lnTo>
                    <a:lnTo>
                      <a:pt x="6667500" y="7635875"/>
                    </a:lnTo>
                    <a:lnTo>
                      <a:pt x="0" y="763587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6667500" cy="7673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06400" y="336550"/>
              <a:ext cx="58547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400" y="917575"/>
              <a:ext cx="5854700" cy="975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Los paradigmas científicos – Thomas Kuhn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06400" y="2108200"/>
              <a:ext cx="5854700" cy="18643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Ciencia normal → revolución</a:t>
              </a:r>
            </a:p>
            <a:p>
              <a:pPr algn="l">
                <a:lnSpc>
                  <a:spcPts val="2835"/>
                </a:lnSpc>
              </a:pPr>
              <a:endParaRPr lang="en-US" sz="21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l">
                <a:lnSpc>
                  <a:spcPts val="2835"/>
                </a:lnSpc>
              </a:pPr>
              <a:r>
                <a:rPr lang="en-US" sz="21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Los paradigmas organizan comunidades.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2073740" y="5143500"/>
            <a:ext cx="2758146" cy="2328843"/>
          </a:xfrm>
          <a:custGeom>
            <a:avLst/>
            <a:gdLst/>
            <a:ahLst/>
            <a:cxnLst/>
            <a:rect l="l" t="t" r="r" b="b"/>
            <a:pathLst>
              <a:path w="2758146" h="2328843">
                <a:moveTo>
                  <a:pt x="0" y="0"/>
                </a:moveTo>
                <a:lnTo>
                  <a:pt x="2758145" y="0"/>
                </a:lnTo>
                <a:lnTo>
                  <a:pt x="2758145" y="2328843"/>
                </a:lnTo>
                <a:lnTo>
                  <a:pt x="0" y="23288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409" r="-45461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7941362" y="4716066"/>
            <a:ext cx="1976652" cy="2475210"/>
          </a:xfrm>
          <a:custGeom>
            <a:avLst/>
            <a:gdLst/>
            <a:ahLst/>
            <a:cxnLst/>
            <a:rect l="l" t="t" r="r" b="b"/>
            <a:pathLst>
              <a:path w="1976652" h="2475210">
                <a:moveTo>
                  <a:pt x="0" y="0"/>
                </a:moveTo>
                <a:lnTo>
                  <a:pt x="1976651" y="0"/>
                </a:lnTo>
                <a:lnTo>
                  <a:pt x="1976651" y="2475209"/>
                </a:lnTo>
                <a:lnTo>
                  <a:pt x="0" y="2475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75" b="-1175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3379592" y="5143500"/>
            <a:ext cx="2053940" cy="2207868"/>
          </a:xfrm>
          <a:custGeom>
            <a:avLst/>
            <a:gdLst/>
            <a:ahLst/>
            <a:cxnLst/>
            <a:rect l="l" t="t" r="r" b="b"/>
            <a:pathLst>
              <a:path w="2053940" h="2207868">
                <a:moveTo>
                  <a:pt x="0" y="0"/>
                </a:moveTo>
                <a:lnTo>
                  <a:pt x="2053941" y="0"/>
                </a:lnTo>
                <a:lnTo>
                  <a:pt x="2053941" y="2207868"/>
                </a:lnTo>
                <a:lnTo>
                  <a:pt x="0" y="2207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6890"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30" name="TextBox 30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05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Tres respuestas sobre el avance científico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785938" y="8381038"/>
            <a:ext cx="14287500" cy="416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7"/>
              </a:lnSpc>
            </a:pPr>
            <a:r>
              <a:rPr lang="en-US" sz="2625" i="1">
                <a:solidFill>
                  <a:srgbClr val="102F36"/>
                </a:solidFill>
                <a:latin typeface="Bitter Italics"/>
                <a:ea typeface="Bitter Italics"/>
                <a:cs typeface="Bitter Italics"/>
                <a:sym typeface="Bitter Italics"/>
              </a:rPr>
              <a:t>No preguntan solo qué conocemos, sino cómo cambia lo que consideramos verdadero.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5F7478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102F36"/>
                </a:solidFill>
                <a:latin typeface="DM Sans Bold"/>
                <a:ea typeface="DM Sans Bold"/>
                <a:cs typeface="DM Sans Bold"/>
                <a:sym typeface="DM Sans Bold"/>
              </a:rPr>
              <a:t>05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9FD7C7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88153" y="8147399"/>
            <a:ext cx="14097000" cy="1359552"/>
            <a:chOff x="0" y="0"/>
            <a:chExt cx="18796000" cy="18127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796000" cy="1812736"/>
            </a:xfrm>
            <a:custGeom>
              <a:avLst/>
              <a:gdLst/>
              <a:ahLst/>
              <a:cxnLst/>
              <a:rect l="l" t="t" r="r" b="b"/>
              <a:pathLst>
                <a:path w="18796000" h="1812736">
                  <a:moveTo>
                    <a:pt x="0" y="0"/>
                  </a:moveTo>
                  <a:lnTo>
                    <a:pt x="18796000" y="0"/>
                  </a:lnTo>
                  <a:lnTo>
                    <a:pt x="18796000" y="1812736"/>
                  </a:lnTo>
                  <a:lnTo>
                    <a:pt x="0" y="1812736"/>
                  </a:lnTo>
                  <a:close/>
                </a:path>
              </a:pathLst>
            </a:custGeom>
            <a:solidFill>
              <a:srgbClr val="E7B75B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8796000" cy="18508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52500" y="3203706"/>
            <a:ext cx="5640131" cy="2417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3600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PREGUNTA INVESTIGABLE</a:t>
            </a:r>
          </a:p>
          <a:p>
            <a:pPr algn="l">
              <a:lnSpc>
                <a:spcPts val="4860"/>
              </a:lnSpc>
            </a:pPr>
            <a:r>
              <a:rPr lang="en-US" sz="3600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¿La intervención reduce la presión arterial a 12 semanas?</a:t>
            </a:r>
          </a:p>
        </p:txBody>
      </p:sp>
      <p:sp>
        <p:nvSpPr>
          <p:cNvPr id="9" name="Freeform 9"/>
          <p:cNvSpPr/>
          <p:nvPr/>
        </p:nvSpPr>
        <p:spPr>
          <a:xfrm>
            <a:off x="5476875" y="4436241"/>
            <a:ext cx="3278368" cy="3725985"/>
          </a:xfrm>
          <a:custGeom>
            <a:avLst/>
            <a:gdLst/>
            <a:ahLst/>
            <a:cxnLst/>
            <a:rect l="l" t="t" r="r" b="b"/>
            <a:pathLst>
              <a:path w="3278368" h="3725985">
                <a:moveTo>
                  <a:pt x="0" y="0"/>
                </a:moveTo>
                <a:lnTo>
                  <a:pt x="3278368" y="0"/>
                </a:lnTo>
                <a:lnTo>
                  <a:pt x="3278368" y="3725985"/>
                </a:lnTo>
                <a:lnTo>
                  <a:pt x="0" y="37259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" r="-66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001250" y="4436241"/>
            <a:ext cx="3246039" cy="3725985"/>
          </a:xfrm>
          <a:custGeom>
            <a:avLst/>
            <a:gdLst/>
            <a:ahLst/>
            <a:cxnLst/>
            <a:rect l="l" t="t" r="r" b="b"/>
            <a:pathLst>
              <a:path w="3246039" h="3725985">
                <a:moveTo>
                  <a:pt x="0" y="0"/>
                </a:moveTo>
                <a:lnTo>
                  <a:pt x="3246039" y="0"/>
                </a:lnTo>
                <a:lnTo>
                  <a:pt x="3246039" y="3725985"/>
                </a:lnTo>
                <a:lnTo>
                  <a:pt x="0" y="37259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9" r="-719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247289" y="3157285"/>
            <a:ext cx="4135836" cy="3351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73"/>
              </a:lnSpc>
            </a:pPr>
            <a:r>
              <a:rPr lang="en-US" sz="3314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AFIRMACIÓN NO CONTRASTABLE</a:t>
            </a:r>
          </a:p>
          <a:p>
            <a:pPr algn="r">
              <a:lnSpc>
                <a:spcPts val="4473"/>
              </a:lnSpc>
            </a:pPr>
            <a:r>
              <a:rPr lang="en-US" sz="3314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“Esta energía siempre funciona, aunque no pueda medirse.”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69153" y="8615375"/>
            <a:ext cx="13335000" cy="42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4"/>
              </a:lnSpc>
            </a:pPr>
            <a:r>
              <a:rPr lang="en-US" sz="2474" b="1" spc="296">
                <a:solidFill>
                  <a:srgbClr val="0B3C49"/>
                </a:solidFill>
                <a:latin typeface="DM Sans Bold"/>
                <a:ea typeface="DM Sans Bold"/>
                <a:cs typeface="DM Sans Bold"/>
                <a:sym typeface="DM Sans Bold"/>
              </a:rPr>
              <a:t>VERIFICABILIDAD   ·   FALSABILIDAD   ·   RIGOR METODOLÓGICO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9FD7C7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06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FFFFFF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El problema de la demarcación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52500" y="2303845"/>
            <a:ext cx="3375910" cy="802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560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CIENCIA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146028" y="3599311"/>
            <a:ext cx="2381250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 spc="455">
                <a:solidFill>
                  <a:srgbClr val="EF6A5B"/>
                </a:solidFill>
                <a:latin typeface="DM Sans Bold"/>
                <a:ea typeface="DM Sans Bold"/>
                <a:cs typeface="DM Sans Bold"/>
                <a:sym typeface="DM Sans Bold"/>
              </a:rPr>
              <a:t>VS.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355909" y="2303845"/>
            <a:ext cx="5979591" cy="802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880"/>
              </a:lnSpc>
            </a:pPr>
            <a:r>
              <a:rPr lang="en-US" sz="560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PSEUDOCIENCIA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9FD7C7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02F36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1762125"/>
            <a:ext cx="3714750" cy="5502116"/>
            <a:chOff x="0" y="0"/>
            <a:chExt cx="4953000" cy="733615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953000" cy="7336155"/>
              <a:chOff x="0" y="0"/>
              <a:chExt cx="4953000" cy="733615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953000" cy="7336155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7336155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7336155"/>
                    </a:lnTo>
                    <a:lnTo>
                      <a:pt x="0" y="733615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953000" cy="73742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06400" y="336550"/>
              <a:ext cx="4140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06400" y="917575"/>
              <a:ext cx="4140200" cy="506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VULGAR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6400" y="1638300"/>
              <a:ext cx="4170472" cy="1615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Experiencia cotidiana</a:t>
              </a:r>
            </a:p>
            <a:p>
              <a:pPr algn="ctr">
                <a:lnSpc>
                  <a:spcPts val="3240"/>
                </a:lnSpc>
              </a:pPr>
              <a:endParaRPr lang="en-US" sz="24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“El frío causa resfríos.”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48250" y="1762125"/>
            <a:ext cx="3714750" cy="5502116"/>
            <a:chOff x="0" y="0"/>
            <a:chExt cx="4953000" cy="733615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4953000" cy="7336155"/>
              <a:chOff x="0" y="0"/>
              <a:chExt cx="4953000" cy="733615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953000" cy="7336155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7336155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7336155"/>
                    </a:lnTo>
                    <a:lnTo>
                      <a:pt x="0" y="733615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4953000" cy="73742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06400" y="336550"/>
              <a:ext cx="4140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6400" y="927100"/>
              <a:ext cx="4140200" cy="450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62"/>
                </a:lnSpc>
              </a:pPr>
              <a:r>
                <a:rPr lang="en-US" sz="22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MÍTICO / RELIGIOSO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1638300"/>
              <a:ext cx="4276426" cy="1615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Creencia y tradición</a:t>
              </a:r>
            </a:p>
            <a:p>
              <a:pPr algn="ctr">
                <a:lnSpc>
                  <a:spcPts val="3240"/>
                </a:lnSpc>
              </a:pPr>
              <a:endParaRPr lang="en-US" sz="24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Sentido trascendente.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44000" y="1762125"/>
            <a:ext cx="3714750" cy="5911691"/>
            <a:chOff x="0" y="0"/>
            <a:chExt cx="4953000" cy="7882255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4953000" cy="7882255"/>
              <a:chOff x="0" y="0"/>
              <a:chExt cx="4953000" cy="788225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953000" cy="7882255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7882255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7882255"/>
                    </a:lnTo>
                    <a:lnTo>
                      <a:pt x="0" y="788225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4953000" cy="79203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06400" y="336550"/>
              <a:ext cx="4140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400" y="917575"/>
              <a:ext cx="4140200" cy="506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FILOSÓFICO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06400" y="1638300"/>
              <a:ext cx="4140200" cy="2707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Argumentación racional</a:t>
              </a:r>
            </a:p>
            <a:p>
              <a:pPr algn="ctr">
                <a:lnSpc>
                  <a:spcPts val="3240"/>
                </a:lnSpc>
              </a:pPr>
              <a:endParaRPr lang="en-US" sz="24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Pregunta por fundamentos.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239750" y="1762125"/>
            <a:ext cx="3714750" cy="5502116"/>
            <a:chOff x="0" y="0"/>
            <a:chExt cx="4953000" cy="7336155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4953000" cy="7336155"/>
              <a:chOff x="0" y="0"/>
              <a:chExt cx="4953000" cy="733615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953000" cy="7336155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7336155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7336155"/>
                    </a:lnTo>
                    <a:lnTo>
                      <a:pt x="0" y="7336155"/>
                    </a:lnTo>
                    <a:close/>
                  </a:path>
                </a:pathLst>
              </a:custGeom>
              <a:solidFill>
                <a:srgbClr val="9FD7C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4953000" cy="73742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406400" y="336550"/>
              <a:ext cx="4140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04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06400" y="917575"/>
              <a:ext cx="4140200" cy="506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CIENTÍFICO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06400" y="1638300"/>
              <a:ext cx="4140200" cy="2161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Método y contrastación</a:t>
              </a:r>
            </a:p>
            <a:p>
              <a:pPr algn="ctr">
                <a:lnSpc>
                  <a:spcPts val="3240"/>
                </a:lnSpc>
              </a:pPr>
              <a:endParaRPr lang="en-US" sz="24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Evidencia revisable.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000250" y="7239000"/>
            <a:ext cx="14287500" cy="1000125"/>
            <a:chOff x="0" y="0"/>
            <a:chExt cx="19050000" cy="13335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050000" cy="1333500"/>
            </a:xfrm>
            <a:custGeom>
              <a:avLst/>
              <a:gdLst/>
              <a:ahLst/>
              <a:cxnLst/>
              <a:rect l="l" t="t" r="r" b="b"/>
              <a:pathLst>
                <a:path w="19050000" h="1333500">
                  <a:moveTo>
                    <a:pt x="0" y="0"/>
                  </a:moveTo>
                  <a:lnTo>
                    <a:pt x="19050000" y="0"/>
                  </a:lnTo>
                  <a:lnTo>
                    <a:pt x="19050000" y="1333500"/>
                  </a:lnTo>
                  <a:lnTo>
                    <a:pt x="0" y="1333500"/>
                  </a:lnTo>
                  <a:close/>
                </a:path>
              </a:pathLst>
            </a:custGeom>
            <a:solidFill>
              <a:srgbClr val="0B3C49"/>
            </a:solidFill>
            <a:ln cap="sq">
              <a:noFill/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9050000" cy="1371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1231845" y="4368514"/>
            <a:ext cx="3156061" cy="2781278"/>
          </a:xfrm>
          <a:custGeom>
            <a:avLst/>
            <a:gdLst/>
            <a:ahLst/>
            <a:cxnLst/>
            <a:rect l="l" t="t" r="r" b="b"/>
            <a:pathLst>
              <a:path w="3156061" h="2781278">
                <a:moveTo>
                  <a:pt x="0" y="0"/>
                </a:moveTo>
                <a:lnTo>
                  <a:pt x="3156060" y="0"/>
                </a:lnTo>
                <a:lnTo>
                  <a:pt x="3156060" y="2781278"/>
                </a:lnTo>
                <a:lnTo>
                  <a:pt x="0" y="27812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5395145" y="4513183"/>
            <a:ext cx="2591516" cy="2725817"/>
          </a:xfrm>
          <a:custGeom>
            <a:avLst/>
            <a:gdLst/>
            <a:ahLst/>
            <a:cxnLst/>
            <a:rect l="l" t="t" r="r" b="b"/>
            <a:pathLst>
              <a:path w="2591516" h="2725817">
                <a:moveTo>
                  <a:pt x="0" y="0"/>
                </a:moveTo>
                <a:lnTo>
                  <a:pt x="2591515" y="0"/>
                </a:lnTo>
                <a:lnTo>
                  <a:pt x="2591515" y="2725817"/>
                </a:lnTo>
                <a:lnTo>
                  <a:pt x="0" y="27258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9694455" y="5143500"/>
            <a:ext cx="2613841" cy="2006292"/>
          </a:xfrm>
          <a:custGeom>
            <a:avLst/>
            <a:gdLst/>
            <a:ahLst/>
            <a:cxnLst/>
            <a:rect l="l" t="t" r="r" b="b"/>
            <a:pathLst>
              <a:path w="2613841" h="2006292">
                <a:moveTo>
                  <a:pt x="0" y="0"/>
                </a:moveTo>
                <a:lnTo>
                  <a:pt x="2613840" y="0"/>
                </a:lnTo>
                <a:lnTo>
                  <a:pt x="2613840" y="2006292"/>
                </a:lnTo>
                <a:lnTo>
                  <a:pt x="0" y="20062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7608"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3515975" y="4767338"/>
            <a:ext cx="2918712" cy="2217507"/>
          </a:xfrm>
          <a:custGeom>
            <a:avLst/>
            <a:gdLst/>
            <a:ahLst/>
            <a:cxnLst/>
            <a:rect l="l" t="t" r="r" b="b"/>
            <a:pathLst>
              <a:path w="2918712" h="2217507">
                <a:moveTo>
                  <a:pt x="0" y="0"/>
                </a:moveTo>
                <a:lnTo>
                  <a:pt x="2918712" y="0"/>
                </a:lnTo>
                <a:lnTo>
                  <a:pt x="2918712" y="2217507"/>
                </a:lnTo>
                <a:lnTo>
                  <a:pt x="0" y="22175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48" r="-6948"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41" name="TextBox 41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07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Tipos de conocimiento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2381250" y="7486650"/>
            <a:ext cx="13525500" cy="401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4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ACTIVIDAD  ·  Clasifiquen afirmaciones de salud y justifiquen el criterio usado.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5F7478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102F36"/>
                </a:solidFill>
                <a:latin typeface="DM Sans Bold"/>
                <a:ea typeface="DM Sans Bold"/>
                <a:cs typeface="DM Sans Bold"/>
                <a:sym typeface="DM Sans Bold"/>
              </a:rPr>
              <a:t>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3" name="TextBox 3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9FD7C7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08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FFFFFF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TEMA N.° 2 ¿Qué es la ciencia?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9FD7C7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095500" y="2039779"/>
            <a:ext cx="1409700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5"/>
              </a:lnSpc>
            </a:pPr>
            <a:r>
              <a:rPr lang="en-US" sz="450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Una práctica con tres dimensiones inseparables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14500" y="3714750"/>
            <a:ext cx="4572000" cy="3935253"/>
            <a:chOff x="0" y="0"/>
            <a:chExt cx="6096000" cy="524700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096000" cy="5247005"/>
              <a:chOff x="0" y="0"/>
              <a:chExt cx="6096000" cy="52470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096000" cy="5247005"/>
              </a:xfrm>
              <a:custGeom>
                <a:avLst/>
                <a:gdLst/>
                <a:ahLst/>
                <a:cxnLst/>
                <a:rect l="l" t="t" r="r" b="b"/>
                <a:pathLst>
                  <a:path w="6096000" h="5247005">
                    <a:moveTo>
                      <a:pt x="0" y="0"/>
                    </a:moveTo>
                    <a:lnTo>
                      <a:pt x="6096000" y="0"/>
                    </a:lnTo>
                    <a:lnTo>
                      <a:pt x="6096000" y="5247005"/>
                    </a:lnTo>
                    <a:lnTo>
                      <a:pt x="0" y="524700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6096000" cy="52851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44500" y="406400"/>
              <a:ext cx="1270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44500" y="1454150"/>
              <a:ext cx="5207000" cy="849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9"/>
                </a:lnSpc>
              </a:pPr>
              <a:r>
                <a:rPr lang="en-US" sz="4199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PROCESO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44500" y="2898140"/>
              <a:ext cx="5080000" cy="1069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Pregunta, método, evidencia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239000" y="3714750"/>
            <a:ext cx="4572000" cy="3935254"/>
            <a:chOff x="0" y="0"/>
            <a:chExt cx="6096000" cy="524700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6096000" cy="5247005"/>
              <a:chOff x="0" y="0"/>
              <a:chExt cx="6096000" cy="52470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096000" cy="5247005"/>
              </a:xfrm>
              <a:custGeom>
                <a:avLst/>
                <a:gdLst/>
                <a:ahLst/>
                <a:cxnLst/>
                <a:rect l="l" t="t" r="r" b="b"/>
                <a:pathLst>
                  <a:path w="6096000" h="5247005">
                    <a:moveTo>
                      <a:pt x="0" y="0"/>
                    </a:moveTo>
                    <a:lnTo>
                      <a:pt x="6096000" y="0"/>
                    </a:lnTo>
                    <a:lnTo>
                      <a:pt x="6096000" y="5247005"/>
                    </a:lnTo>
                    <a:lnTo>
                      <a:pt x="0" y="5247005"/>
                    </a:lnTo>
                    <a:close/>
                  </a:path>
                </a:pathLst>
              </a:custGeom>
              <a:solidFill>
                <a:srgbClr val="EF6A5B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6096000" cy="52851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444500" y="406400"/>
              <a:ext cx="1270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FFFF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44500" y="1454150"/>
              <a:ext cx="5207000" cy="849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10"/>
                </a:lnSpc>
              </a:pPr>
              <a:r>
                <a:rPr lang="en-US" sz="4200" b="1">
                  <a:solidFill>
                    <a:srgbClr val="FFFFFF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INSTITUCIÓN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44500" y="2898140"/>
              <a:ext cx="5080000" cy="1069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Comunidades, normas, revisión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763500" y="3714750"/>
            <a:ext cx="4572000" cy="3935254"/>
            <a:chOff x="0" y="0"/>
            <a:chExt cx="6096000" cy="5247005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6096000" cy="5247005"/>
              <a:chOff x="0" y="0"/>
              <a:chExt cx="6096000" cy="524700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096000" cy="5247005"/>
              </a:xfrm>
              <a:custGeom>
                <a:avLst/>
                <a:gdLst/>
                <a:ahLst/>
                <a:cxnLst/>
                <a:rect l="l" t="t" r="r" b="b"/>
                <a:pathLst>
                  <a:path w="6096000" h="5247005">
                    <a:moveTo>
                      <a:pt x="0" y="0"/>
                    </a:moveTo>
                    <a:lnTo>
                      <a:pt x="6096000" y="0"/>
                    </a:lnTo>
                    <a:lnTo>
                      <a:pt x="6096000" y="5247005"/>
                    </a:lnTo>
                    <a:lnTo>
                      <a:pt x="0" y="524700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6096000" cy="52851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444500" y="406400"/>
              <a:ext cx="1270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4500" y="1454150"/>
              <a:ext cx="5207000" cy="8496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10"/>
                </a:lnSpc>
              </a:pPr>
              <a:r>
                <a:rPr lang="en-US" sz="420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SISTEMA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44500" y="2898140"/>
              <a:ext cx="5080000" cy="1069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Conceptos, teorías, disciplinas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9FD7C7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08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02F36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334375" y="1524000"/>
            <a:ext cx="47625" cy="6667500"/>
            <a:chOff x="0" y="0"/>
            <a:chExt cx="63500" cy="889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" cy="8890000"/>
            </a:xfrm>
            <a:custGeom>
              <a:avLst/>
              <a:gdLst/>
              <a:ahLst/>
              <a:cxnLst/>
              <a:rect l="l" t="t" r="r" b="b"/>
              <a:pathLst>
                <a:path w="63500" h="8890000">
                  <a:moveTo>
                    <a:pt x="0" y="0"/>
                  </a:moveTo>
                  <a:lnTo>
                    <a:pt x="63500" y="0"/>
                  </a:lnTo>
                  <a:lnTo>
                    <a:pt x="63500" y="8890000"/>
                  </a:lnTo>
                  <a:lnTo>
                    <a:pt x="0" y="8890000"/>
                  </a:lnTo>
                  <a:close/>
                </a:path>
              </a:pathLst>
            </a:custGeom>
            <a:solidFill>
              <a:srgbClr val="9FD7C7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3500" cy="892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724900" y="5361178"/>
            <a:ext cx="7615796" cy="2668210"/>
          </a:xfrm>
          <a:custGeom>
            <a:avLst/>
            <a:gdLst/>
            <a:ahLst/>
            <a:cxnLst/>
            <a:rect l="l" t="t" r="r" b="b"/>
            <a:pathLst>
              <a:path w="7615796" h="2668210">
                <a:moveTo>
                  <a:pt x="0" y="0"/>
                </a:moveTo>
                <a:lnTo>
                  <a:pt x="7615796" y="0"/>
                </a:lnTo>
                <a:lnTo>
                  <a:pt x="7615796" y="2668210"/>
                </a:lnTo>
                <a:lnTo>
                  <a:pt x="0" y="26682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09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Características del conocimiento científico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52500" y="1905000"/>
            <a:ext cx="7035537" cy="317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9"/>
              </a:lnSpc>
            </a:pPr>
            <a:r>
              <a:rPr lang="en-US" sz="5599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FÁCTICO</a:t>
            </a:r>
          </a:p>
          <a:p>
            <a:pPr algn="l">
              <a:lnSpc>
                <a:spcPts val="5879"/>
              </a:lnSpc>
            </a:pPr>
            <a:r>
              <a:rPr lang="en-US" sz="5599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RACIONAL</a:t>
            </a:r>
          </a:p>
          <a:p>
            <a:pPr algn="l">
              <a:lnSpc>
                <a:spcPts val="5879"/>
              </a:lnSpc>
            </a:pPr>
            <a:r>
              <a:rPr lang="en-US" sz="5599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METÓDICO</a:t>
            </a:r>
          </a:p>
          <a:p>
            <a:pPr algn="l">
              <a:lnSpc>
                <a:spcPts val="5879"/>
              </a:lnSpc>
            </a:pPr>
            <a:r>
              <a:rPr lang="en-US" sz="5599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CONTRASTABLE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2500" y="6115050"/>
            <a:ext cx="6667500" cy="89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 b="1" spc="288">
                <a:solidFill>
                  <a:srgbClr val="EF6A5B"/>
                </a:solidFill>
                <a:latin typeface="DM Sans Bold"/>
                <a:ea typeface="DM Sans Bold"/>
                <a:cs typeface="DM Sans Bold"/>
                <a:sym typeface="DM Sans Bold"/>
              </a:rPr>
              <a:t>SISTEMÁTICO  ·  REPLICABLE</a:t>
            </a:r>
          </a:p>
          <a:p>
            <a:pPr algn="l">
              <a:lnSpc>
                <a:spcPts val="3600"/>
              </a:lnSpc>
            </a:pPr>
            <a:r>
              <a:rPr lang="en-US" sz="2400" b="1" spc="288">
                <a:solidFill>
                  <a:srgbClr val="EF6A5B"/>
                </a:solidFill>
                <a:latin typeface="DM Sans Bold"/>
                <a:ea typeface="DM Sans Bold"/>
                <a:cs typeface="DM Sans Bold"/>
                <a:sym typeface="DM Sans Bold"/>
              </a:rPr>
              <a:t>FALIBLE  ·  PROVISIONAL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34500" y="2057400"/>
            <a:ext cx="5715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EF6A5B"/>
                </a:solidFill>
                <a:latin typeface="DM Sans Bold"/>
                <a:ea typeface="DM Sans Bold"/>
                <a:cs typeface="DM Sans Bold"/>
                <a:sym typeface="DM Sans Bold"/>
              </a:rPr>
              <a:t>EJEMPLO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34500" y="2667000"/>
            <a:ext cx="6667500" cy="2532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6"/>
              </a:lnSpc>
            </a:pPr>
            <a:r>
              <a:rPr lang="en-US" sz="3200" i="1">
                <a:solidFill>
                  <a:srgbClr val="102F36"/>
                </a:solidFill>
                <a:latin typeface="Bitter Italics"/>
                <a:ea typeface="Bitter Italics"/>
                <a:cs typeface="Bitter Italics"/>
                <a:sym typeface="Bitter Italics"/>
              </a:rPr>
              <a:t>El fuego no se explica por intención o mito: se estudia como combustión, con condiciones observables, medición y resultados reproducibles.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5F7478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102F36"/>
                </a:solidFill>
                <a:latin typeface="DM Sans Bold"/>
                <a:ea typeface="DM Sans Bold"/>
                <a:cs typeface="DM Sans Bold"/>
                <a:sym typeface="DM Sans Bold"/>
              </a:rPr>
              <a:t>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02F36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28750" y="2000250"/>
            <a:ext cx="7143750" cy="5692616"/>
            <a:chOff x="0" y="0"/>
            <a:chExt cx="9525000" cy="759015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9525000" cy="7590155"/>
              <a:chOff x="0" y="0"/>
              <a:chExt cx="9525000" cy="759015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525000" cy="7590155"/>
              </a:xfrm>
              <a:custGeom>
                <a:avLst/>
                <a:gdLst/>
                <a:ahLst/>
                <a:cxnLst/>
                <a:rect l="l" t="t" r="r" b="b"/>
                <a:pathLst>
                  <a:path w="9525000" h="7590155">
                    <a:moveTo>
                      <a:pt x="0" y="0"/>
                    </a:moveTo>
                    <a:lnTo>
                      <a:pt x="9525000" y="0"/>
                    </a:lnTo>
                    <a:lnTo>
                      <a:pt x="9525000" y="7590155"/>
                    </a:lnTo>
                    <a:lnTo>
                      <a:pt x="0" y="7590155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9525000" cy="76282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06400" y="336550"/>
              <a:ext cx="8712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ABSTRACTAS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06400" y="917575"/>
              <a:ext cx="8712200" cy="506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CIENCIAS FORMALES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6400" y="1638300"/>
              <a:ext cx="8712200" cy="2161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Estudian sistemas simbólicos y relaciones lógicas.</a:t>
              </a:r>
            </a:p>
            <a:p>
              <a:pPr algn="l">
                <a:lnSpc>
                  <a:spcPts val="3240"/>
                </a:lnSpc>
              </a:pPr>
              <a:endParaRPr lang="en-US" sz="24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l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Lógica · Matemática · Estadística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15500" y="2000250"/>
            <a:ext cx="7143750" cy="5283041"/>
            <a:chOff x="0" y="0"/>
            <a:chExt cx="9525000" cy="704405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525000" cy="7044055"/>
              <a:chOff x="0" y="0"/>
              <a:chExt cx="9525000" cy="704405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525000" cy="7044055"/>
              </a:xfrm>
              <a:custGeom>
                <a:avLst/>
                <a:gdLst/>
                <a:ahLst/>
                <a:cxnLst/>
                <a:rect l="l" t="t" r="r" b="b"/>
                <a:pathLst>
                  <a:path w="9525000" h="7044055">
                    <a:moveTo>
                      <a:pt x="0" y="0"/>
                    </a:moveTo>
                    <a:lnTo>
                      <a:pt x="9525000" y="0"/>
                    </a:lnTo>
                    <a:lnTo>
                      <a:pt x="9525000" y="7044055"/>
                    </a:lnTo>
                    <a:lnTo>
                      <a:pt x="0" y="7044055"/>
                    </a:lnTo>
                    <a:close/>
                  </a:path>
                </a:pathLst>
              </a:custGeom>
              <a:solidFill>
                <a:srgbClr val="9FD7C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525000" cy="7082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06400" y="336550"/>
              <a:ext cx="8712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EMPÍRICAS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6400" y="917575"/>
              <a:ext cx="8712200" cy="506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CIENCIAS FÁCTICAS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1638300"/>
              <a:ext cx="8712200" cy="1615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Estudian fenómenos observables del mundo.</a:t>
              </a:r>
            </a:p>
            <a:p>
              <a:pPr algn="l">
                <a:lnSpc>
                  <a:spcPts val="3240"/>
                </a:lnSpc>
              </a:pPr>
              <a:endParaRPr lang="en-US" sz="2400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l">
                <a:lnSpc>
                  <a:spcPts val="3240"/>
                </a:lnSpc>
              </a:pPr>
              <a:r>
                <a:rPr lang="en-US" sz="2400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Epidemiología · Sociología · Enfermería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2403293" y="5143500"/>
            <a:ext cx="5194664" cy="2252424"/>
          </a:xfrm>
          <a:custGeom>
            <a:avLst/>
            <a:gdLst/>
            <a:ahLst/>
            <a:cxnLst/>
            <a:rect l="l" t="t" r="r" b="b"/>
            <a:pathLst>
              <a:path w="5194664" h="2252424">
                <a:moveTo>
                  <a:pt x="0" y="0"/>
                </a:moveTo>
                <a:lnTo>
                  <a:pt x="5194664" y="0"/>
                </a:lnTo>
                <a:lnTo>
                  <a:pt x="5194664" y="2252424"/>
                </a:lnTo>
                <a:lnTo>
                  <a:pt x="0" y="22524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475" b="-3486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001250" y="4641771"/>
            <a:ext cx="6572250" cy="2321343"/>
          </a:xfrm>
          <a:custGeom>
            <a:avLst/>
            <a:gdLst/>
            <a:ahLst/>
            <a:cxnLst/>
            <a:rect l="l" t="t" r="r" b="b"/>
            <a:pathLst>
              <a:path w="6572250" h="2321343">
                <a:moveTo>
                  <a:pt x="0" y="0"/>
                </a:moveTo>
                <a:lnTo>
                  <a:pt x="6572250" y="0"/>
                </a:lnTo>
                <a:lnTo>
                  <a:pt x="6572250" y="2321342"/>
                </a:lnTo>
                <a:lnTo>
                  <a:pt x="0" y="23213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65657" b="-37337"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22" name="TextBox 22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10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TEMA N.°3 Disciplinas científicas y clasificación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476500" y="8543925"/>
            <a:ext cx="13335000" cy="339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1"/>
              </a:lnSpc>
            </a:pPr>
            <a:r>
              <a:rPr lang="en-US" sz="2325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ACTIVIDAD  →  ¿Dónde ubicarías Bioestadística, Anatomía y Salud Pública?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5F7478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102F36"/>
                </a:solidFill>
                <a:latin typeface="DM Sans Bold"/>
                <a:ea typeface="DM Sans Bold"/>
                <a:cs typeface="DM Sans Bold"/>
                <a:sym typeface="DM Sans Bold"/>
              </a:rP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3" name="TextBox 3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9FD7C7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11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FFFFFF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TEMA N.°4 Teorías científicas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9FD7C7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5750" y="1381125"/>
            <a:ext cx="4667250" cy="7524750"/>
          </a:xfrm>
          <a:custGeom>
            <a:avLst/>
            <a:gdLst/>
            <a:ahLst/>
            <a:cxnLst/>
            <a:rect l="l" t="t" r="r" b="b"/>
            <a:pathLst>
              <a:path w="4667250" h="7524750">
                <a:moveTo>
                  <a:pt x="0" y="0"/>
                </a:moveTo>
                <a:lnTo>
                  <a:pt x="4667250" y="0"/>
                </a:lnTo>
                <a:lnTo>
                  <a:pt x="4667250" y="7524750"/>
                </a:lnTo>
                <a:lnTo>
                  <a:pt x="0" y="7524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12" r="-4312"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952500" y="1866900"/>
            <a:ext cx="914400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Una teoría conecta piezas; no es una opinión.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507105"/>
            <a:ext cx="9144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15">
                <a:solidFill>
                  <a:srgbClr val="EF6A5B"/>
                </a:solidFill>
                <a:latin typeface="DM Sans Bold"/>
                <a:ea typeface="DM Sans Bold"/>
                <a:cs typeface="DM Sans Bold"/>
                <a:sym typeface="DM Sans Bold"/>
              </a:rPr>
              <a:t>HIPÓTESIS  +  LEYES  +  CONCEPTOS  +  MODELOS  +  EVIDENCIAS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2500" y="6504315"/>
            <a:ext cx="8882183" cy="1525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 b="1">
                <a:solidFill>
                  <a:srgbClr val="9FD7C7"/>
                </a:solidFill>
                <a:latin typeface="Bitter Bold"/>
                <a:ea typeface="Bitter Bold"/>
                <a:cs typeface="Bitter Bold"/>
                <a:sym typeface="Bitter Bold"/>
              </a:rPr>
              <a:t>Ejemplo: Teoria de Evolucion por Selección natural o Teoria de la Tectonica de Placas.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2500" y="4166880"/>
            <a:ext cx="8882183" cy="1889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799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Una teoría no es un dato aislado. Es una estructura conceptual que relaciona conceptos, hipótesis, modelos, leyes y evidencias para explicar un conjunto de fenómenos.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9FD7C7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02F36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40965" y="5918020"/>
            <a:ext cx="14097000" cy="1809750"/>
            <a:chOff x="0" y="0"/>
            <a:chExt cx="18796000" cy="241300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8796000" cy="2413000"/>
              <a:chOff x="0" y="0"/>
              <a:chExt cx="18796000" cy="2413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796000" cy="2413000"/>
              </a:xfrm>
              <a:custGeom>
                <a:avLst/>
                <a:gdLst/>
                <a:ahLst/>
                <a:cxnLst/>
                <a:rect l="l" t="t" r="r" b="b"/>
                <a:pathLst>
                  <a:path w="18796000" h="2413000">
                    <a:moveTo>
                      <a:pt x="0" y="0"/>
                    </a:moveTo>
                    <a:lnTo>
                      <a:pt x="18796000" y="0"/>
                    </a:lnTo>
                    <a:lnTo>
                      <a:pt x="18796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8796000" cy="245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06400" y="336550"/>
              <a:ext cx="17983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06400" y="917575"/>
              <a:ext cx="17983200" cy="506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DISCIPLINA  —  Campo institucional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6400" y="1657350"/>
              <a:ext cx="17983200" cy="36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28"/>
                </a:lnSpc>
              </a:pPr>
              <a:r>
                <a:rPr lang="en-US" sz="1725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Organiza personas, problemas y prácticas.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0965" y="3841570"/>
            <a:ext cx="12954000" cy="1809750"/>
            <a:chOff x="0" y="0"/>
            <a:chExt cx="17272000" cy="2413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7272000" cy="2413000"/>
              <a:chOff x="0" y="0"/>
              <a:chExt cx="17272000" cy="2413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7272000" cy="2413000"/>
              </a:xfrm>
              <a:custGeom>
                <a:avLst/>
                <a:gdLst/>
                <a:ahLst/>
                <a:cxnLst/>
                <a:rect l="l" t="t" r="r" b="b"/>
                <a:pathLst>
                  <a:path w="17272000" h="2413000">
                    <a:moveTo>
                      <a:pt x="0" y="0"/>
                    </a:moveTo>
                    <a:lnTo>
                      <a:pt x="17272000" y="0"/>
                    </a:lnTo>
                    <a:lnTo>
                      <a:pt x="17272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7272000" cy="245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06400" y="336550"/>
              <a:ext cx="16459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6400" y="917575"/>
              <a:ext cx="16459200" cy="506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TEORÍA  —  Estructura conceptual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6400" y="1657350"/>
              <a:ext cx="16459200" cy="36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28"/>
                </a:lnSpc>
              </a:pPr>
              <a:r>
                <a:rPr lang="en-US" sz="1725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Explica y predice fenómenos.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40965" y="1762125"/>
            <a:ext cx="11811000" cy="1809750"/>
            <a:chOff x="0" y="0"/>
            <a:chExt cx="15748000" cy="2413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5748000" cy="2413000"/>
              <a:chOff x="0" y="0"/>
              <a:chExt cx="15748000" cy="2413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5748000" cy="2413000"/>
              </a:xfrm>
              <a:custGeom>
                <a:avLst/>
                <a:gdLst/>
                <a:ahLst/>
                <a:cxnLst/>
                <a:rect l="l" t="t" r="r" b="b"/>
                <a:pathLst>
                  <a:path w="15748000" h="2413000">
                    <a:moveTo>
                      <a:pt x="0" y="0"/>
                    </a:moveTo>
                    <a:lnTo>
                      <a:pt x="15748000" y="0"/>
                    </a:lnTo>
                    <a:lnTo>
                      <a:pt x="15748000" y="2413000"/>
                    </a:lnTo>
                    <a:lnTo>
                      <a:pt x="0" y="2413000"/>
                    </a:lnTo>
                    <a:close/>
                  </a:path>
                </a:pathLst>
              </a:custGeom>
              <a:solidFill>
                <a:srgbClr val="9FD7C7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5748000" cy="245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06400" y="336550"/>
              <a:ext cx="149352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6400" y="917575"/>
              <a:ext cx="14935200" cy="506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77"/>
                </a:lnSpc>
              </a:pPr>
              <a:r>
                <a:rPr lang="en-US" sz="25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PARADIGMA  —  Marco de trabajo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06400" y="1657350"/>
              <a:ext cx="14935200" cy="368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28"/>
                </a:lnSpc>
              </a:pPr>
              <a:r>
                <a:rPr lang="en-US" sz="1725">
                  <a:solidFill>
                    <a:srgbClr val="5F7478"/>
                  </a:solidFill>
                  <a:latin typeface="DM Sans"/>
                  <a:ea typeface="DM Sans"/>
                  <a:cs typeface="DM Sans"/>
                  <a:sym typeface="DM Sans"/>
                </a:rPr>
                <a:t>Define preguntas, métodos y criterios.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7917965" y="1762125"/>
            <a:ext cx="8563755" cy="5965645"/>
          </a:xfrm>
          <a:custGeom>
            <a:avLst/>
            <a:gdLst/>
            <a:ahLst/>
            <a:cxnLst/>
            <a:rect l="l" t="t" r="r" b="b"/>
            <a:pathLst>
              <a:path w="8563755" h="5965645">
                <a:moveTo>
                  <a:pt x="0" y="0"/>
                </a:moveTo>
                <a:lnTo>
                  <a:pt x="8563755" y="0"/>
                </a:lnTo>
                <a:lnTo>
                  <a:pt x="8563755" y="5965645"/>
                </a:lnTo>
                <a:lnTo>
                  <a:pt x="0" y="5965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79" t="-1345" r="-868" b="-2440"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28" name="TextBox 28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12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Disciplinas, teorías y paradigmas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2857500" y="8582025"/>
            <a:ext cx="12573000" cy="30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9"/>
              </a:lnSpc>
            </a:pPr>
            <a:r>
              <a:rPr lang="en-US" sz="2025" i="1">
                <a:solidFill>
                  <a:srgbClr val="102F36"/>
                </a:solidFill>
                <a:latin typeface="Bitter Italics"/>
                <a:ea typeface="Bitter Italics"/>
                <a:cs typeface="Bitter Italics"/>
                <a:sym typeface="Bitter Italics"/>
              </a:rPr>
              <a:t>Cuando cambia el paradigma, cambian las preguntas que una comunidad considera relevantes.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5F7478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102F36"/>
                </a:solidFill>
                <a:latin typeface="DM Sans Bold"/>
                <a:ea typeface="DM Sans Bold"/>
                <a:cs typeface="DM Sans Bold"/>
                <a:sym typeface="DM Sans Bold"/>
              </a:rPr>
              <a:t>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3" name="TextBox 3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EF6A5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13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102F36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Base empírica de la ciencia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02F36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429750" y="1476375"/>
            <a:ext cx="7905750" cy="7239000"/>
          </a:xfrm>
          <a:custGeom>
            <a:avLst/>
            <a:gdLst/>
            <a:ahLst/>
            <a:cxnLst/>
            <a:rect l="l" t="t" r="r" b="b"/>
            <a:pathLst>
              <a:path w="7905750" h="7239000">
                <a:moveTo>
                  <a:pt x="0" y="0"/>
                </a:moveTo>
                <a:lnTo>
                  <a:pt x="7905750" y="0"/>
                </a:lnTo>
                <a:lnTo>
                  <a:pt x="7905750" y="7239000"/>
                </a:lnTo>
                <a:lnTo>
                  <a:pt x="0" y="7239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21" r="-30321"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952500" y="2028825"/>
            <a:ext cx="7239000" cy="210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7"/>
              </a:lnSpc>
            </a:pPr>
            <a:r>
              <a:rPr lang="en-US" sz="4950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Observar no basta:</a:t>
            </a:r>
          </a:p>
          <a:p>
            <a:pPr algn="l">
              <a:lnSpc>
                <a:spcPts val="5197"/>
              </a:lnSpc>
            </a:pPr>
            <a:r>
              <a:rPr lang="en-US" sz="4950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hay que registrar</a:t>
            </a:r>
          </a:p>
          <a:p>
            <a:pPr algn="l">
              <a:lnSpc>
                <a:spcPts val="5197"/>
              </a:lnSpc>
            </a:pPr>
            <a:r>
              <a:rPr lang="en-US" sz="4950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con control.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2500" y="5057775"/>
            <a:ext cx="6953250" cy="1413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99">
                <a:solidFill>
                  <a:srgbClr val="5F7478"/>
                </a:solidFill>
                <a:latin typeface="DM Sans"/>
                <a:ea typeface="DM Sans"/>
                <a:cs typeface="DM Sans"/>
                <a:sym typeface="DM Sans"/>
              </a:rPr>
              <a:t>La base empírica reúne experiencias, observaciones y datos producidos mediante procedimientos explícitos.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2500" y="7134225"/>
            <a:ext cx="7143750" cy="1624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200">
                <a:solidFill>
                  <a:srgbClr val="EF6A5B"/>
                </a:solidFill>
                <a:latin typeface="DM Sans"/>
                <a:ea typeface="DM Sans"/>
                <a:cs typeface="DM Sans"/>
                <a:sym typeface="DM Sans"/>
              </a:rPr>
              <a:t>EJEMPLO  ·  Medir adherencia terapéutica con criterios, instrumentos y trazabilidad definidos.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5F7478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102F36"/>
                </a:solidFill>
                <a:latin typeface="DM Sans Bold"/>
                <a:ea typeface="DM Sans Bold"/>
                <a:cs typeface="DM Sans Bold"/>
                <a:sym typeface="DM Sans Bold"/>
              </a:rPr>
              <a:t>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123950"/>
            <a:ext cx="16383000" cy="28575"/>
            <a:chOff x="0" y="0"/>
            <a:chExt cx="21844000" cy="38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38100"/>
            </a:xfrm>
            <a:custGeom>
              <a:avLst/>
              <a:gdLst/>
              <a:ahLst/>
              <a:cxnLst/>
              <a:rect l="l" t="t" r="r" b="b"/>
              <a:pathLst>
                <a:path w="21844000" h="38100">
                  <a:moveTo>
                    <a:pt x="0" y="0"/>
                  </a:moveTo>
                  <a:lnTo>
                    <a:pt x="21844000" y="0"/>
                  </a:lnTo>
                  <a:lnTo>
                    <a:pt x="21844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9FD7C7">
                <a:alpha val="4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76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2095500" y="4972050"/>
            <a:ext cx="14859000" cy="0"/>
          </a:xfrm>
          <a:prstGeom prst="line">
            <a:avLst/>
          </a:prstGeom>
          <a:ln w="57150" cap="rnd">
            <a:solidFill>
              <a:srgbClr val="9FD7C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247335" y="2850645"/>
            <a:ext cx="3594438" cy="4585710"/>
          </a:xfrm>
          <a:custGeom>
            <a:avLst/>
            <a:gdLst/>
            <a:ahLst/>
            <a:cxnLst/>
            <a:rect l="l" t="t" r="r" b="b"/>
            <a:pathLst>
              <a:path w="3594438" h="4585710">
                <a:moveTo>
                  <a:pt x="0" y="0"/>
                </a:moveTo>
                <a:lnTo>
                  <a:pt x="3594437" y="0"/>
                </a:lnTo>
                <a:lnTo>
                  <a:pt x="3594437" y="4585710"/>
                </a:lnTo>
                <a:lnTo>
                  <a:pt x="0" y="4585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4841772" y="4360545"/>
            <a:ext cx="587554" cy="571500"/>
            <a:chOff x="0" y="0"/>
            <a:chExt cx="783406" cy="7620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783406" cy="762000"/>
              <a:chOff x="0" y="0"/>
              <a:chExt cx="783406" cy="762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783406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783406" h="762000">
                    <a:moveTo>
                      <a:pt x="391703" y="0"/>
                    </a:moveTo>
                    <a:cubicBezTo>
                      <a:pt x="608034" y="0"/>
                      <a:pt x="783406" y="170580"/>
                      <a:pt x="783406" y="381000"/>
                    </a:cubicBezTo>
                    <a:cubicBezTo>
                      <a:pt x="783406" y="591420"/>
                      <a:pt x="608034" y="762000"/>
                      <a:pt x="391703" y="762000"/>
                    </a:cubicBezTo>
                    <a:cubicBezTo>
                      <a:pt x="175371" y="762000"/>
                      <a:pt x="0" y="591420"/>
                      <a:pt x="0" y="381000"/>
                    </a:cubicBezTo>
                    <a:cubicBezTo>
                      <a:pt x="0" y="170580"/>
                      <a:pt x="175371" y="0"/>
                      <a:pt x="391703" y="0"/>
                    </a:cubicBezTo>
                    <a:close/>
                  </a:path>
                </a:pathLst>
              </a:custGeom>
              <a:solidFill>
                <a:srgbClr val="E7B75B"/>
              </a:solidFill>
              <a:ln cap="sq">
                <a:noFill/>
                <a:prstDash val="solid"/>
                <a:miter/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90500" y="94615"/>
              <a:ext cx="381000" cy="525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399" b="1" spc="287">
                  <a:solidFill>
                    <a:srgbClr val="0B3C49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1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5543550" y="1419225"/>
            <a:ext cx="4298225" cy="3133725"/>
          </a:xfrm>
          <a:custGeom>
            <a:avLst/>
            <a:gdLst/>
            <a:ahLst/>
            <a:cxnLst/>
            <a:rect l="l" t="t" r="r" b="b"/>
            <a:pathLst>
              <a:path w="4298225" h="3133725">
                <a:moveTo>
                  <a:pt x="0" y="0"/>
                </a:moveTo>
                <a:lnTo>
                  <a:pt x="4298225" y="0"/>
                </a:lnTo>
                <a:lnTo>
                  <a:pt x="4298225" y="3133725"/>
                </a:lnTo>
                <a:lnTo>
                  <a:pt x="0" y="3133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65" r="-3665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7019925" y="4714875"/>
            <a:ext cx="571500" cy="571500"/>
            <a:chOff x="0" y="0"/>
            <a:chExt cx="762000" cy="762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762000" cy="762000"/>
              <a:chOff x="0" y="0"/>
              <a:chExt cx="762000" cy="762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76200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762000">
                    <a:moveTo>
                      <a:pt x="381000" y="0"/>
                    </a:moveTo>
                    <a:cubicBezTo>
                      <a:pt x="591420" y="0"/>
                      <a:pt x="762000" y="170580"/>
                      <a:pt x="762000" y="381000"/>
                    </a:cubicBezTo>
                    <a:cubicBezTo>
                      <a:pt x="762000" y="591420"/>
                      <a:pt x="591420" y="762000"/>
                      <a:pt x="381000" y="762000"/>
                    </a:cubicBezTo>
                    <a:cubicBezTo>
                      <a:pt x="170580" y="762000"/>
                      <a:pt x="0" y="591420"/>
                      <a:pt x="0" y="381000"/>
                    </a:cubicBezTo>
                    <a:cubicBezTo>
                      <a:pt x="0" y="170580"/>
                      <a:pt x="170580" y="0"/>
                      <a:pt x="381000" y="0"/>
                    </a:cubicBezTo>
                    <a:close/>
                  </a:path>
                </a:pathLst>
              </a:custGeom>
              <a:solidFill>
                <a:srgbClr val="E7B75B"/>
              </a:solidFill>
              <a:ln cap="sq">
                <a:noFill/>
                <a:prstDash val="solid"/>
                <a:miter/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190500" y="97155"/>
              <a:ext cx="381000" cy="525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b="1" spc="288">
                  <a:solidFill>
                    <a:srgbClr val="0B3C49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023000" y="4714875"/>
            <a:ext cx="571500" cy="571500"/>
            <a:chOff x="0" y="0"/>
            <a:chExt cx="762000" cy="762000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762000" cy="762000"/>
              <a:chOff x="0" y="0"/>
              <a:chExt cx="762000" cy="762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76200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762000">
                    <a:moveTo>
                      <a:pt x="381000" y="0"/>
                    </a:moveTo>
                    <a:cubicBezTo>
                      <a:pt x="591420" y="0"/>
                      <a:pt x="762000" y="170580"/>
                      <a:pt x="762000" y="381000"/>
                    </a:cubicBezTo>
                    <a:cubicBezTo>
                      <a:pt x="762000" y="591420"/>
                      <a:pt x="591420" y="762000"/>
                      <a:pt x="381000" y="762000"/>
                    </a:cubicBezTo>
                    <a:cubicBezTo>
                      <a:pt x="170580" y="762000"/>
                      <a:pt x="0" y="591420"/>
                      <a:pt x="0" y="381000"/>
                    </a:cubicBezTo>
                    <a:cubicBezTo>
                      <a:pt x="0" y="170580"/>
                      <a:pt x="170580" y="0"/>
                      <a:pt x="381000" y="0"/>
                    </a:cubicBezTo>
                    <a:close/>
                  </a:path>
                </a:pathLst>
              </a:custGeom>
              <a:solidFill>
                <a:srgbClr val="E7B75B"/>
              </a:solidFill>
              <a:ln cap="sq">
                <a:noFill/>
                <a:prstDash val="solid"/>
                <a:miter/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190500" y="94615"/>
              <a:ext cx="381000" cy="525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b="1" spc="288">
                  <a:solidFill>
                    <a:srgbClr val="0B3C49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192375" y="4714875"/>
            <a:ext cx="571500" cy="571500"/>
            <a:chOff x="0" y="0"/>
            <a:chExt cx="762000" cy="762000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762000" cy="762000"/>
              <a:chOff x="0" y="0"/>
              <a:chExt cx="762000" cy="762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762000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762000">
                    <a:moveTo>
                      <a:pt x="381000" y="0"/>
                    </a:moveTo>
                    <a:cubicBezTo>
                      <a:pt x="591420" y="0"/>
                      <a:pt x="762000" y="170580"/>
                      <a:pt x="762000" y="381000"/>
                    </a:cubicBezTo>
                    <a:cubicBezTo>
                      <a:pt x="762000" y="591420"/>
                      <a:pt x="591420" y="762000"/>
                      <a:pt x="381000" y="762000"/>
                    </a:cubicBezTo>
                    <a:cubicBezTo>
                      <a:pt x="170580" y="762000"/>
                      <a:pt x="0" y="591420"/>
                      <a:pt x="0" y="381000"/>
                    </a:cubicBezTo>
                    <a:cubicBezTo>
                      <a:pt x="0" y="170580"/>
                      <a:pt x="170580" y="0"/>
                      <a:pt x="381000" y="0"/>
                    </a:cubicBezTo>
                    <a:close/>
                  </a:path>
                </a:pathLst>
              </a:custGeom>
              <a:solidFill>
                <a:srgbClr val="EF6A5B"/>
              </a:solidFill>
              <a:ln cap="sq">
                <a:noFill/>
                <a:prstDash val="solid"/>
                <a:miter/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190500" y="94615"/>
              <a:ext cx="381000" cy="525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400" b="1" spc="288">
                  <a:solidFill>
                    <a:srgbClr val="0B3C49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4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656194" y="5406978"/>
            <a:ext cx="4317821" cy="2460560"/>
          </a:xfrm>
          <a:custGeom>
            <a:avLst/>
            <a:gdLst/>
            <a:ahLst/>
            <a:cxnLst/>
            <a:rect l="l" t="t" r="r" b="b"/>
            <a:pathLst>
              <a:path w="4317821" h="2460560">
                <a:moveTo>
                  <a:pt x="0" y="0"/>
                </a:moveTo>
                <a:lnTo>
                  <a:pt x="4317821" y="0"/>
                </a:lnTo>
                <a:lnTo>
                  <a:pt x="4317821" y="2460560"/>
                </a:lnTo>
                <a:lnTo>
                  <a:pt x="0" y="24605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84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3716000" y="1830417"/>
            <a:ext cx="4384177" cy="2691865"/>
          </a:xfrm>
          <a:custGeom>
            <a:avLst/>
            <a:gdLst/>
            <a:ahLst/>
            <a:cxnLst/>
            <a:rect l="l" t="t" r="r" b="b"/>
            <a:pathLst>
              <a:path w="4384177" h="2691865">
                <a:moveTo>
                  <a:pt x="0" y="0"/>
                </a:moveTo>
                <a:lnTo>
                  <a:pt x="4384177" y="0"/>
                </a:lnTo>
                <a:lnTo>
                  <a:pt x="4384177" y="2691865"/>
                </a:lnTo>
                <a:lnTo>
                  <a:pt x="0" y="26918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9154"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952500" y="457200"/>
            <a:ext cx="14811375" cy="507682"/>
            <a:chOff x="0" y="0"/>
            <a:chExt cx="19748500" cy="676910"/>
          </a:xfrm>
        </p:grpSpPr>
        <p:sp>
          <p:nvSpPr>
            <p:cNvPr id="27" name="TextBox 27"/>
            <p:cNvSpPr txBox="1"/>
            <p:nvPr/>
          </p:nvSpPr>
          <p:spPr>
            <a:xfrm>
              <a:off x="0" y="88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9FD7C7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14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33500" y="38100"/>
              <a:ext cx="18415000" cy="638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07"/>
                </a:lnSpc>
              </a:pPr>
              <a:r>
                <a:rPr lang="en-US" sz="3150" b="1">
                  <a:solidFill>
                    <a:srgbClr val="FFFFFF"/>
                  </a:solidFill>
                  <a:latin typeface="Bitter Bold"/>
                  <a:ea typeface="Bitter Bold"/>
                  <a:cs typeface="Bitter Bold"/>
                  <a:sym typeface="Bitter Bold"/>
                </a:rPr>
                <a:t>El camino de la ciencia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247335" y="1689735"/>
            <a:ext cx="3925181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799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DEL MITO AL LOGOS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28750" y="2173605"/>
            <a:ext cx="3524250" cy="60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lang="en-US" sz="1800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Filósofos griegos</a:t>
            </a:r>
          </a:p>
          <a:p>
            <a:pPr algn="ctr">
              <a:lnSpc>
                <a:spcPts val="2430"/>
              </a:lnSpc>
            </a:pPr>
            <a:r>
              <a:rPr lang="en-US" sz="1800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Explicar sin recurrir al mito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543550" y="5467350"/>
            <a:ext cx="3524250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"/>
              </a:lnSpc>
            </a:pPr>
            <a:r>
              <a:rPr lang="en-US" sz="2199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REVOLUCIÓN CIENTÍFICA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543550" y="6356985"/>
            <a:ext cx="3524250" cy="53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6"/>
              </a:lnSpc>
            </a:pPr>
            <a:r>
              <a:rPr lang="en-US" sz="1575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Copérnico · Galileo</a:t>
            </a:r>
          </a:p>
          <a:p>
            <a:pPr algn="ctr">
              <a:lnSpc>
                <a:spcPts val="2126"/>
              </a:lnSpc>
            </a:pPr>
            <a:r>
              <a:rPr lang="en-US" sz="1575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Observar y matematizar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449765" y="3204924"/>
            <a:ext cx="3524250" cy="58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6"/>
              </a:lnSpc>
            </a:pPr>
            <a:r>
              <a:rPr lang="en-US" sz="2025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NACIMIENTO </a:t>
            </a:r>
          </a:p>
          <a:p>
            <a:pPr algn="ctr">
              <a:lnSpc>
                <a:spcPts val="2126"/>
              </a:lnSpc>
            </a:pPr>
            <a:r>
              <a:rPr lang="en-US" sz="2025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DEL MÉTODO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546625" y="3903821"/>
            <a:ext cx="3524250" cy="53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6"/>
              </a:lnSpc>
            </a:pPr>
            <a:r>
              <a:rPr lang="en-US" sz="1575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Bacon · Descartes</a:t>
            </a:r>
          </a:p>
          <a:p>
            <a:pPr algn="ctr">
              <a:lnSpc>
                <a:spcPts val="2126"/>
              </a:lnSpc>
            </a:pPr>
            <a:r>
              <a:rPr lang="en-US" sz="1575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Ordenar la investigación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716000" y="5657850"/>
            <a:ext cx="3524250" cy="328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2"/>
              </a:lnSpc>
            </a:pPr>
            <a:r>
              <a:rPr lang="en-US" sz="2250" b="1">
                <a:solidFill>
                  <a:srgbClr val="FFFFFF"/>
                </a:solidFill>
                <a:latin typeface="Bitter Bold"/>
                <a:ea typeface="Bitter Bold"/>
                <a:cs typeface="Bitter Bold"/>
                <a:sym typeface="Bitter Bold"/>
              </a:rPr>
              <a:t>CIENCIA VIVA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735050" y="6291263"/>
            <a:ext cx="3524250" cy="53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6"/>
              </a:lnSpc>
            </a:pPr>
            <a:r>
              <a:rPr lang="en-US" sz="1575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Popper · Kuhn</a:t>
            </a:r>
          </a:p>
          <a:p>
            <a:pPr algn="ctr">
              <a:lnSpc>
                <a:spcPts val="2126"/>
              </a:lnSpc>
            </a:pPr>
            <a:r>
              <a:rPr lang="en-US" sz="1575">
                <a:solidFill>
                  <a:srgbClr val="9FD7C7"/>
                </a:solidFill>
                <a:latin typeface="DM Sans"/>
                <a:ea typeface="DM Sans"/>
                <a:cs typeface="DM Sans"/>
                <a:sym typeface="DM Sans"/>
              </a:rPr>
              <a:t>Refutar y cambiar marcos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52500" y="9667875"/>
            <a:ext cx="904875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 spc="144">
                <a:solidFill>
                  <a:srgbClr val="9FD7C7"/>
                </a:solidFill>
                <a:latin typeface="DM Sans Bold"/>
                <a:ea typeface="DM Sans Bold"/>
                <a:cs typeface="DM Sans Bold"/>
                <a:sym typeface="DM Sans Bold"/>
              </a:rPr>
              <a:t>METODOLOGÍA DE LA INVESTIGACIÓN EN SALUD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573500" y="9677400"/>
            <a:ext cx="762000" cy="22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89"/>
              </a:lnSpc>
            </a:pPr>
            <a:r>
              <a:rPr lang="en-US" sz="1350" b="1" spc="162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96500" y="0"/>
            <a:ext cx="8191500" cy="10287000"/>
          </a:xfrm>
          <a:custGeom>
            <a:avLst/>
            <a:gdLst/>
            <a:ahLst/>
            <a:cxnLst/>
            <a:rect l="l" t="t" r="r" b="b"/>
            <a:pathLst>
              <a:path w="8191500" h="10287000">
                <a:moveTo>
                  <a:pt x="0" y="0"/>
                </a:moveTo>
                <a:lnTo>
                  <a:pt x="8191500" y="0"/>
                </a:lnTo>
                <a:lnTo>
                  <a:pt x="8191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159" r="-60159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0" y="0"/>
            <a:ext cx="238125" cy="10287000"/>
            <a:chOff x="0" y="0"/>
            <a:chExt cx="3175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7500" cy="13716000"/>
            </a:xfrm>
            <a:custGeom>
              <a:avLst/>
              <a:gdLst/>
              <a:ahLst/>
              <a:cxnLst/>
              <a:rect l="l" t="t" r="r" b="b"/>
              <a:pathLst>
                <a:path w="317500" h="13716000">
                  <a:moveTo>
                    <a:pt x="0" y="0"/>
                  </a:moveTo>
                  <a:lnTo>
                    <a:pt x="317500" y="0"/>
                  </a:lnTo>
                  <a:lnTo>
                    <a:pt x="3175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F6A5B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175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47750" y="105727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EF6A5B"/>
                </a:solidFill>
                <a:latin typeface="DM Sans Bold"/>
                <a:ea typeface="DM Sans Bold"/>
                <a:cs typeface="DM Sans Bold"/>
                <a:sym typeface="DM Sans Bold"/>
              </a:rPr>
              <a:t>CIERRE E INTEGRACIÓN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7750" y="1790700"/>
            <a:ext cx="8572500" cy="2104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7"/>
              </a:lnSpc>
            </a:pPr>
            <a:r>
              <a:rPr lang="en-US" sz="4950" b="1">
                <a:solidFill>
                  <a:srgbClr val="102F36"/>
                </a:solidFill>
                <a:latin typeface="Bitter Bold"/>
                <a:ea typeface="Bitter Bold"/>
                <a:cs typeface="Bitter Bold"/>
                <a:sym typeface="Bitter Bold"/>
              </a:rPr>
              <a:t>De una situación profesional a un problema investigable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990" y="4723834"/>
            <a:ext cx="9798019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2799" b="1" spc="335">
                <a:solidFill>
                  <a:srgbClr val="0B3C49"/>
                </a:solidFill>
                <a:latin typeface="DM Sans Bold"/>
                <a:ea typeface="DM Sans Bold"/>
                <a:cs typeface="DM Sans Bold"/>
                <a:sym typeface="DM Sans Bold"/>
              </a:rPr>
              <a:t>FENÓMENO  →  PROBLEMA  →  PREGUNTA</a:t>
            </a:r>
          </a:p>
          <a:p>
            <a:pPr algn="l">
              <a:lnSpc>
                <a:spcPts val="4759"/>
              </a:lnSpc>
            </a:pPr>
            <a:r>
              <a:rPr lang="en-US" sz="2799" b="1" spc="335">
                <a:solidFill>
                  <a:srgbClr val="0B3C49"/>
                </a:solidFill>
                <a:latin typeface="DM Sans Bold"/>
                <a:ea typeface="DM Sans Bold"/>
                <a:cs typeface="DM Sans Bold"/>
                <a:sym typeface="DM Sans Bold"/>
              </a:rPr>
              <a:t>DISCIPLINA  →  BASE EMPÍRICA  →  HIPÓTESIS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098816"/>
            <a:ext cx="7810500" cy="1522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6"/>
              </a:lnSpc>
            </a:pPr>
            <a:r>
              <a:rPr lang="en-US" sz="3200" i="1">
                <a:solidFill>
                  <a:srgbClr val="5F7478"/>
                </a:solidFill>
                <a:latin typeface="Bitter Italics"/>
                <a:ea typeface="Bitter Italics"/>
                <a:cs typeface="Bitter Italics"/>
                <a:sym typeface="Bitter Italics"/>
              </a:rPr>
              <a:t>La investigación comienza cuando una inquietud se vuelve una pregunta clara, relevante y contrastable.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751</Words>
  <Application>Microsoft Office PowerPoint</Application>
  <PresentationFormat>Personalizado</PresentationFormat>
  <Paragraphs>190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DM Sans</vt:lpstr>
      <vt:lpstr>Calibri</vt:lpstr>
      <vt:lpstr>Bitter Bold</vt:lpstr>
      <vt:lpstr>DM Sans Bold</vt:lpstr>
      <vt:lpstr>Bitter Italics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Metodología de la Investigación en Salud</dc:title>
  <dc:creator>federico paez</dc:creator>
  <cp:lastModifiedBy>federico paez</cp:lastModifiedBy>
  <cp:revision>1</cp:revision>
  <dcterms:created xsi:type="dcterms:W3CDTF">2006-08-16T00:00:00Z</dcterms:created>
  <dcterms:modified xsi:type="dcterms:W3CDTF">2026-08-28T15:10:29Z</dcterms:modified>
  <dc:identifier>DAHTTNjT0js</dc:identifier>
</cp:coreProperties>
</file>